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sldIdLst>
    <p:sldId id="256" r:id="rId2"/>
    <p:sldId id="258" r:id="rId3"/>
    <p:sldId id="267" r:id="rId4"/>
    <p:sldId id="259" r:id="rId5"/>
    <p:sldId id="260" r:id="rId6"/>
    <p:sldId id="261" r:id="rId7"/>
    <p:sldId id="262" r:id="rId8"/>
    <p:sldId id="263" r:id="rId9"/>
    <p:sldId id="264" r:id="rId10"/>
    <p:sldId id="265" r:id="rId11"/>
    <p:sldId id="266"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9933FF"/>
    <a:srgbClr val="006600"/>
    <a:srgbClr val="800000"/>
    <a:srgbClr val="339933"/>
    <a:srgbClr val="009900"/>
    <a:srgbClr val="00FF00"/>
    <a:srgbClr val="3399FF"/>
    <a:srgbClr val="CC99FF"/>
    <a:srgbClr val="6600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17" autoAdjust="0"/>
    <p:restoredTop sz="94709" autoAdjust="0"/>
  </p:normalViewPr>
  <p:slideViewPr>
    <p:cSldViewPr>
      <p:cViewPr varScale="1">
        <p:scale>
          <a:sx n="67" d="100"/>
          <a:sy n="67" d="100"/>
        </p:scale>
        <p:origin x="-96" y="-168"/>
      </p:cViewPr>
      <p:guideLst>
        <p:guide orient="horz" pos="2160"/>
        <p:guide pos="2880"/>
      </p:guideLst>
    </p:cSldViewPr>
  </p:slideViewPr>
  <p:outlineViewPr>
    <p:cViewPr>
      <p:scale>
        <a:sx n="33" d="100"/>
        <a:sy n="33" d="100"/>
      </p:scale>
      <p:origin x="0" y="1040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B50CC5-CAF7-4A9F-A769-E19E19D8FEE9}" type="datetimeFigureOut">
              <a:rPr lang="en-US" smtClean="0"/>
              <a:pPr/>
              <a:t>10/25/2010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980C0B-DC7D-45CB-876D-7AF701C81CC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980C0B-DC7D-45CB-876D-7AF701C81CC7}"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954FC6-0DBE-43D2-95A3-4A77849EAB5E}" type="datetimeFigureOut">
              <a:rPr lang="en-US" smtClean="0"/>
              <a:pPr/>
              <a:t>10/25/2010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3DB7DE-70B0-4ACF-8D00-BA46F9F71F4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954FC6-0DBE-43D2-95A3-4A77849EAB5E}" type="datetimeFigureOut">
              <a:rPr lang="en-US" smtClean="0"/>
              <a:pPr/>
              <a:t>10/25/2010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3DB7DE-70B0-4ACF-8D00-BA46F9F71F4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954FC6-0DBE-43D2-95A3-4A77849EAB5E}" type="datetimeFigureOut">
              <a:rPr lang="en-US" smtClean="0"/>
              <a:pPr/>
              <a:t>10/25/2010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3DB7DE-70B0-4ACF-8D00-BA46F9F71F4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954FC6-0DBE-43D2-95A3-4A77849EAB5E}" type="datetimeFigureOut">
              <a:rPr lang="en-US" smtClean="0"/>
              <a:pPr/>
              <a:t>10/25/2010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3DB7DE-70B0-4ACF-8D00-BA46F9F71F4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954FC6-0DBE-43D2-95A3-4A77849EAB5E}" type="datetimeFigureOut">
              <a:rPr lang="en-US" smtClean="0"/>
              <a:pPr/>
              <a:t>10/25/2010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3DB7DE-70B0-4ACF-8D00-BA46F9F71F4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954FC6-0DBE-43D2-95A3-4A77849EAB5E}" type="datetimeFigureOut">
              <a:rPr lang="en-US" smtClean="0"/>
              <a:pPr/>
              <a:t>10/25/2010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3DB7DE-70B0-4ACF-8D00-BA46F9F71F4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954FC6-0DBE-43D2-95A3-4A77849EAB5E}" type="datetimeFigureOut">
              <a:rPr lang="en-US" smtClean="0"/>
              <a:pPr/>
              <a:t>10/25/2010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43DB7DE-70B0-4ACF-8D00-BA46F9F71F4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954FC6-0DBE-43D2-95A3-4A77849EAB5E}" type="datetimeFigureOut">
              <a:rPr lang="en-US" smtClean="0"/>
              <a:pPr/>
              <a:t>10/25/2010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43DB7DE-70B0-4ACF-8D00-BA46F9F71F4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954FC6-0DBE-43D2-95A3-4A77849EAB5E}" type="datetimeFigureOut">
              <a:rPr lang="en-US" smtClean="0"/>
              <a:pPr/>
              <a:t>10/25/2010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43DB7DE-70B0-4ACF-8D00-BA46F9F71F4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954FC6-0DBE-43D2-95A3-4A77849EAB5E}" type="datetimeFigureOut">
              <a:rPr lang="en-US" smtClean="0"/>
              <a:pPr/>
              <a:t>10/25/2010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3DB7DE-70B0-4ACF-8D00-BA46F9F71F4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954FC6-0DBE-43D2-95A3-4A77849EAB5E}" type="datetimeFigureOut">
              <a:rPr lang="en-US" smtClean="0"/>
              <a:pPr/>
              <a:t>10/25/2010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3DB7DE-70B0-4ACF-8D00-BA46F9F71F4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954FC6-0DBE-43D2-95A3-4A77849EAB5E}" type="datetimeFigureOut">
              <a:rPr lang="en-US" smtClean="0"/>
              <a:pPr/>
              <a:t>10/25/2010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3DB7DE-70B0-4ACF-8D00-BA46F9F71F48}"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audio" Target="file:///C:\Documents%20and%20Settings\user\My%20Documents\N-N-N-Never%20Baby.mp3"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buzzle.com/articles/pros-and-cons-of-designer-babies.html" TargetMode="External"/><Relationship Id="rId2" Type="http://schemas.openxmlformats.org/officeDocument/2006/relationships/hyperlink" Target="http://www.thedailybeast.com/cheat-sheet/item/here-come-designer-babies/predictions/" TargetMode="External"/><Relationship Id="rId1" Type="http://schemas.openxmlformats.org/officeDocument/2006/relationships/slideLayout" Target="../slideLayouts/slideLayout2.xml"/><Relationship Id="rId4" Type="http://schemas.openxmlformats.org/officeDocument/2006/relationships/hyperlink" Target="http://hplusmagazine.com/articles/bio/great-designer-baby-controversy-%E2%80%9909"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772400" cy="2079625"/>
          </a:xfrm>
        </p:spPr>
        <p:txBody>
          <a:bodyPr>
            <a:noAutofit/>
          </a:bodyPr>
          <a:lstStyle/>
          <a:p>
            <a:r>
              <a:rPr lang="en-US" sz="9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Designer  Babies</a:t>
            </a:r>
            <a:endParaRPr lang="en-US"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Subtitle 2"/>
          <p:cNvSpPr>
            <a:spLocks noGrp="1"/>
          </p:cNvSpPr>
          <p:nvPr>
            <p:ph type="subTitle" idx="1"/>
          </p:nvPr>
        </p:nvSpPr>
        <p:spPr>
          <a:xfrm>
            <a:off x="838200" y="3200400"/>
            <a:ext cx="4267200" cy="3352800"/>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r>
              <a:rPr lang="en-US" sz="2800" b="1" dirty="0" smtClean="0">
                <a:ln w="50800"/>
                <a:solidFill>
                  <a:schemeClr val="bg1">
                    <a:shade val="50000"/>
                  </a:schemeClr>
                </a:solidFill>
              </a:rPr>
              <a:t>By Christina Filossaint, Myrline Marcellin, Sherri Duverger, Tristian Erdman</a:t>
            </a:r>
            <a:endParaRPr lang="en-US" sz="2800" b="1" dirty="0">
              <a:ln w="50800"/>
              <a:solidFill>
                <a:schemeClr val="bg1">
                  <a:shade val="50000"/>
                </a:schemeClr>
              </a:solidFill>
            </a:endParaRPr>
          </a:p>
        </p:txBody>
      </p:sp>
      <p:pic>
        <p:nvPicPr>
          <p:cNvPr id="1026" name="Picture 2" descr="C:\Documents and Settings\mgmclassroom\Local Settings\Temporary Internet Files\Content.IE5\4649QX39\MC900138343[1].wmf"/>
          <p:cNvPicPr>
            <a:picLocks noChangeAspect="1" noChangeArrowheads="1"/>
          </p:cNvPicPr>
          <p:nvPr/>
        </p:nvPicPr>
        <p:blipFill>
          <a:blip r:embed="rId3" cstate="print"/>
          <a:srcRect/>
          <a:stretch>
            <a:fillRect/>
          </a:stretch>
        </p:blipFill>
        <p:spPr bwMode="auto">
          <a:xfrm>
            <a:off x="4343400" y="2971800"/>
            <a:ext cx="3102158" cy="3200186"/>
          </a:xfrm>
          <a:prstGeom prst="rect">
            <a:avLst/>
          </a:prstGeom>
          <a:noFill/>
        </p:spPr>
      </p:pic>
      <p:pic>
        <p:nvPicPr>
          <p:cNvPr id="6" name="N-N-N-Never Baby.mp3">
            <a:hlinkClick r:id="" action="ppaction://media"/>
          </p:cNvPr>
          <p:cNvPicPr>
            <a:picLocks noRot="1" noChangeAspect="1"/>
          </p:cNvPicPr>
          <p:nvPr>
            <a:audioFile r:link="rId1"/>
          </p:nvPr>
        </p:nvPicPr>
        <p:blipFill>
          <a:blip r:embed="rId4" cstate="print"/>
          <a:stretch>
            <a:fillRect/>
          </a:stretch>
        </p:blipFill>
        <p:spPr>
          <a:xfrm>
            <a:off x="4419600" y="3276600"/>
            <a:ext cx="304800" cy="304800"/>
          </a:xfrm>
          <a:prstGeom prst="rect">
            <a:avLst/>
          </a:prstGeom>
        </p:spPr>
      </p:pic>
    </p:spTree>
  </p:cSld>
  <p:clrMapOvr>
    <a:masterClrMapping/>
  </p:clrMapOvr>
  <p:transition advClick="0" advTm="3000">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6" presetClass="emph" presetSubtype="0" fill="hold" grpId="0" nodeType="withEffect">
                                  <p:stCondLst>
                                    <p:cond delay="0"/>
                                  </p:stCondLst>
                                  <p:iterate type="lt">
                                    <p:tmPct val="1923"/>
                                  </p:iterate>
                                  <p:childTnLst>
                                    <p:animScale>
                                      <p:cBhvr>
                                        <p:cTn id="6" dur="300" autoRev="1" fill="hold">
                                          <p:stCondLst>
                                            <p:cond delay="0"/>
                                          </p:stCondLst>
                                        </p:cTn>
                                        <p:tgtEl>
                                          <p:spTgt spid="2"/>
                                        </p:tgtEl>
                                      </p:cBhvr>
                                      <p:to x="80000" y="100000"/>
                                    </p:animScale>
                                    <p:anim by="(#ppt_w*0.10)" calcmode="lin" valueType="num">
                                      <p:cBhvr>
                                        <p:cTn id="7" dur="300" autoRev="1" fill="hold">
                                          <p:stCondLst>
                                            <p:cond delay="0"/>
                                          </p:stCondLst>
                                        </p:cTn>
                                        <p:tgtEl>
                                          <p:spTgt spid="2"/>
                                        </p:tgtEl>
                                        <p:attrNameLst>
                                          <p:attrName>ppt_x</p:attrName>
                                        </p:attrNameLst>
                                      </p:cBhvr>
                                    </p:anim>
                                    <p:anim by="(-#ppt_w*0.10)" calcmode="lin" valueType="num">
                                      <p:cBhvr>
                                        <p:cTn id="8" dur="300" autoRev="1" fill="hold">
                                          <p:stCondLst>
                                            <p:cond delay="0"/>
                                          </p:stCondLst>
                                        </p:cTn>
                                        <p:tgtEl>
                                          <p:spTgt spid="2"/>
                                        </p:tgtEl>
                                        <p:attrNameLst>
                                          <p:attrName>ppt_y</p:attrName>
                                        </p:attrNameLst>
                                      </p:cBhvr>
                                    </p:anim>
                                    <p:animRot by="-480000">
                                      <p:cBhvr>
                                        <p:cTn id="9" dur="300" autoRev="1" fill="hold">
                                          <p:stCondLst>
                                            <p:cond delay="0"/>
                                          </p:stCondLst>
                                        </p:cTn>
                                        <p:tgtEl>
                                          <p:spTgt spid="2"/>
                                        </p:tgtEl>
                                        <p:attrNameLst>
                                          <p:attrName>r</p:attrName>
                                        </p:attrNameLst>
                                      </p:cBhvr>
                                    </p:animRot>
                                  </p:childTnLst>
                                </p:cTn>
                              </p:par>
                              <p:par>
                                <p:cTn id="10" presetID="45" presetClass="entr" presetSubtype="0" fill="hold" grpId="0" nodeType="with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anim calcmode="lin" valueType="num">
                                      <p:cBhvr>
                                        <p:cTn id="13" dur="5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5" fill="hold">
                            <p:stCondLst>
                              <p:cond delay="3850"/>
                            </p:stCondLst>
                            <p:childTnLst>
                              <p:par>
                                <p:cTn id="16" presetID="26" presetClass="exit" presetSubtype="0" fill="hold" nodeType="afterEffect">
                                  <p:stCondLst>
                                    <p:cond delay="0"/>
                                  </p:stCondLst>
                                  <p:iterate type="lt">
                                    <p:tmPct val="0"/>
                                  </p:iterate>
                                  <p:childTnLst>
                                    <p:animEffect transition="out" filter="wipe(down)">
                                      <p:cBhvr>
                                        <p:cTn id="17" dur="180" accel="50000">
                                          <p:stCondLst>
                                            <p:cond delay="1820"/>
                                          </p:stCondLst>
                                        </p:cTn>
                                        <p:tgtEl>
                                          <p:spTgt spid="1026"/>
                                        </p:tgtEl>
                                      </p:cBhvr>
                                    </p:animEffect>
                                    <p:anim calcmode="lin" valueType="num">
                                      <p:cBhvr>
                                        <p:cTn id="18" dur="1822" tmFilter="0,0; 0.14,0.31; 0.43,0.73; 0.71,0.91; 1.0,1.0">
                                          <p:stCondLst>
                                            <p:cond delay="0"/>
                                          </p:stCondLst>
                                        </p:cTn>
                                        <p:tgtEl>
                                          <p:spTgt spid="1026"/>
                                        </p:tgtEl>
                                        <p:attrNameLst>
                                          <p:attrName>ppt_x</p:attrName>
                                        </p:attrNameLst>
                                      </p:cBhvr>
                                      <p:tavLst>
                                        <p:tav tm="0">
                                          <p:val>
                                            <p:strVal val="ppt_x"/>
                                          </p:val>
                                        </p:tav>
                                        <p:tav tm="100000">
                                          <p:val>
                                            <p:strVal val="#ppt_x+0.25"/>
                                          </p:val>
                                        </p:tav>
                                      </p:tavLst>
                                    </p:anim>
                                    <p:anim calcmode="lin" valueType="num">
                                      <p:cBhvr>
                                        <p:cTn id="19" dur="178">
                                          <p:stCondLst>
                                            <p:cond delay="1822"/>
                                          </p:stCondLst>
                                        </p:cTn>
                                        <p:tgtEl>
                                          <p:spTgt spid="1026"/>
                                        </p:tgtEl>
                                        <p:attrNameLst>
                                          <p:attrName>ppt_x</p:attrName>
                                        </p:attrNameLst>
                                      </p:cBhvr>
                                      <p:tavLst>
                                        <p:tav tm="0">
                                          <p:val>
                                            <p:strVal val="ppt_x"/>
                                          </p:val>
                                        </p:tav>
                                        <p:tav tm="100000">
                                          <p:val>
                                            <p:strVal val="ppt_x"/>
                                          </p:val>
                                        </p:tav>
                                      </p:tavLst>
                                    </p:anim>
                                    <p:anim calcmode="lin" valueType="num">
                                      <p:cBhvr>
                                        <p:cTn id="20" dur="664" tmFilter="0.0,0.0;0.25,0.07;0.50,0.2;0.75,0.467;1.0,1.0">
                                          <p:stCondLst>
                                            <p:cond delay="0"/>
                                          </p:stCondLst>
                                        </p:cTn>
                                        <p:tgtEl>
                                          <p:spTgt spid="1026"/>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1" dur="664" tmFilter="0, 0; 0.125,0.2665; 0.25,0.4; 0.375,0.465; 0.5,0.5;  0.625,0.535; 0.75,0.6; 0.875,0.7335; 1,1">
                                          <p:stCondLst>
                                            <p:cond delay="664"/>
                                          </p:stCondLst>
                                        </p:cTn>
                                        <p:tgtEl>
                                          <p:spTgt spid="1026"/>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2" dur="332" tmFilter="0, 0; 0.125,0.2665; 0.25,0.4; 0.375,0.465; 0.5,0.5;  0.625,0.535; 0.75,0.6; 0.875,0.7335; 1,1">
                                          <p:stCondLst>
                                            <p:cond delay="1324"/>
                                          </p:stCondLst>
                                        </p:cTn>
                                        <p:tgtEl>
                                          <p:spTgt spid="1026"/>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3" dur="164" tmFilter="0, 0; 0.125,0.2665; 0.25,0.4; 0.375,0.465; 0.5,0.5;  0.625,0.535; 0.75,0.6; 0.875,0.7335; 1,1">
                                          <p:stCondLst>
                                            <p:cond delay="1656"/>
                                          </p:stCondLst>
                                        </p:cTn>
                                        <p:tgtEl>
                                          <p:spTgt spid="1026"/>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4" dur="180" accel="50000">
                                          <p:stCondLst>
                                            <p:cond delay="1820"/>
                                          </p:stCondLst>
                                        </p:cTn>
                                        <p:tgtEl>
                                          <p:spTgt spid="1026"/>
                                        </p:tgtEl>
                                        <p:attrNameLst>
                                          <p:attrName>ppt_y</p:attrName>
                                        </p:attrNameLst>
                                      </p:cBhvr>
                                      <p:tavLst>
                                        <p:tav tm="0">
                                          <p:val>
                                            <p:strVal val="ppt_y"/>
                                          </p:val>
                                        </p:tav>
                                        <p:tav tm="100000">
                                          <p:val>
                                            <p:strVal val="ppt_y+ppt_h"/>
                                          </p:val>
                                        </p:tav>
                                      </p:tavLst>
                                    </p:anim>
                                    <p:animScale>
                                      <p:cBhvr>
                                        <p:cTn id="25" dur="26">
                                          <p:stCondLst>
                                            <p:cond delay="620"/>
                                          </p:stCondLst>
                                        </p:cTn>
                                        <p:tgtEl>
                                          <p:spTgt spid="1026"/>
                                        </p:tgtEl>
                                      </p:cBhvr>
                                      <p:to x="100000" y="60000"/>
                                    </p:animScale>
                                    <p:animScale>
                                      <p:cBhvr>
                                        <p:cTn id="26" dur="166" decel="50000">
                                          <p:stCondLst>
                                            <p:cond delay="646"/>
                                          </p:stCondLst>
                                        </p:cTn>
                                        <p:tgtEl>
                                          <p:spTgt spid="1026"/>
                                        </p:tgtEl>
                                      </p:cBhvr>
                                      <p:to x="100000" y="100000"/>
                                    </p:animScale>
                                    <p:animScale>
                                      <p:cBhvr>
                                        <p:cTn id="27" dur="26">
                                          <p:stCondLst>
                                            <p:cond delay="1312"/>
                                          </p:stCondLst>
                                        </p:cTn>
                                        <p:tgtEl>
                                          <p:spTgt spid="1026"/>
                                        </p:tgtEl>
                                      </p:cBhvr>
                                      <p:to x="100000" y="80000"/>
                                    </p:animScale>
                                    <p:animScale>
                                      <p:cBhvr>
                                        <p:cTn id="28" dur="166" decel="50000">
                                          <p:stCondLst>
                                            <p:cond delay="1338"/>
                                          </p:stCondLst>
                                        </p:cTn>
                                        <p:tgtEl>
                                          <p:spTgt spid="1026"/>
                                        </p:tgtEl>
                                      </p:cBhvr>
                                      <p:to x="100000" y="100000"/>
                                    </p:animScale>
                                    <p:animScale>
                                      <p:cBhvr>
                                        <p:cTn id="29" dur="26">
                                          <p:stCondLst>
                                            <p:cond delay="1642"/>
                                          </p:stCondLst>
                                        </p:cTn>
                                        <p:tgtEl>
                                          <p:spTgt spid="1026"/>
                                        </p:tgtEl>
                                      </p:cBhvr>
                                      <p:to x="100000" y="90000"/>
                                    </p:animScale>
                                    <p:animScale>
                                      <p:cBhvr>
                                        <p:cTn id="30" dur="166" decel="50000">
                                          <p:stCondLst>
                                            <p:cond delay="1668"/>
                                          </p:stCondLst>
                                        </p:cTn>
                                        <p:tgtEl>
                                          <p:spTgt spid="1026"/>
                                        </p:tgtEl>
                                      </p:cBhvr>
                                      <p:to x="100000" y="100000"/>
                                    </p:animScale>
                                    <p:animScale>
                                      <p:cBhvr>
                                        <p:cTn id="31" dur="26">
                                          <p:stCondLst>
                                            <p:cond delay="1808"/>
                                          </p:stCondLst>
                                        </p:cTn>
                                        <p:tgtEl>
                                          <p:spTgt spid="1026"/>
                                        </p:tgtEl>
                                      </p:cBhvr>
                                      <p:to x="100000" y="95000"/>
                                    </p:animScale>
                                    <p:animScale>
                                      <p:cBhvr>
                                        <p:cTn id="32" dur="166" decel="50000">
                                          <p:stCondLst>
                                            <p:cond delay="1834"/>
                                          </p:stCondLst>
                                        </p:cTn>
                                        <p:tgtEl>
                                          <p:spTgt spid="1026"/>
                                        </p:tgtEl>
                                      </p:cBhvr>
                                      <p:to x="100000" y="100000"/>
                                    </p:animScale>
                                    <p:set>
                                      <p:cBhvr>
                                        <p:cTn id="33" dur="1" fill="hold">
                                          <p:stCondLst>
                                            <p:cond delay="1999"/>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34"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bldLst>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gs>
            <a:gs pos="45000">
              <a:srgbClr val="FF7A00"/>
            </a:gs>
            <a:gs pos="70000">
              <a:srgbClr val="FF0300"/>
            </a:gs>
            <a:gs pos="100000">
              <a:srgbClr val="4D0808"/>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rot="21424917">
            <a:off x="1395358" y="437334"/>
            <a:ext cx="8229600" cy="1143000"/>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r>
              <a:rPr lang="en-US" sz="9600" b="1" dirty="0" smtClean="0">
                <a:ln w="50800"/>
                <a:solidFill>
                  <a:srgbClr val="C00000"/>
                </a:solidFill>
              </a:rPr>
              <a:t>Own Opinion </a:t>
            </a:r>
            <a:endParaRPr lang="en-US" sz="9600" b="1" dirty="0">
              <a:ln w="50800"/>
              <a:solidFill>
                <a:srgbClr val="C00000"/>
              </a:solidFill>
            </a:endParaRPr>
          </a:p>
        </p:txBody>
      </p:sp>
      <p:sp>
        <p:nvSpPr>
          <p:cNvPr id="3" name="Content Placeholder 2"/>
          <p:cNvSpPr>
            <a:spLocks noGrp="1"/>
          </p:cNvSpPr>
          <p:nvPr>
            <p:ph idx="1"/>
          </p:nvPr>
        </p:nvSpPr>
        <p:spPr/>
        <p:txBody>
          <a:bodyPr>
            <a:normAutofit fontScale="77500" lnSpcReduction="20000"/>
          </a:bodyPr>
          <a:lstStyle/>
          <a:p>
            <a:endParaRPr lang="en-US" b="1" dirty="0" smtClean="0">
              <a:solidFill>
                <a:srgbClr val="800000"/>
              </a:solidFill>
              <a:latin typeface="Arial Rounded MT Bold" pitchFamily="34" charset="0"/>
            </a:endParaRPr>
          </a:p>
          <a:p>
            <a:r>
              <a:rPr lang="en-US" b="1" dirty="0" smtClean="0">
                <a:solidFill>
                  <a:srgbClr val="800000"/>
                </a:solidFill>
                <a:latin typeface="Arial Rounded MT Bold" pitchFamily="34" charset="0"/>
              </a:rPr>
              <a:t>Our group’s opinion regarding  is that Designer babies have an amazing purpose. For example, if Parents has a child who is very ill that they can go to the doctors and have the doctor make a designer baby for the price of 18,000.and that baby would be a living donor that donates any body part that the sick child will need. A couple can also get a designer baby if they choose because they could never reproduce an offspring. And the most important thing Designer babies can be creating just to treat people with rare blood diseases or any other kind.</a:t>
            </a:r>
            <a:r>
              <a:rPr lang="en-US" b="1" dirty="0" smtClean="0"/>
              <a:t/>
            </a:r>
            <a:br>
              <a:rPr lang="en-US" b="1" dirty="0" smtClean="0"/>
            </a:br>
            <a:endParaRPr lang="en-US" dirty="0"/>
          </a:p>
        </p:txBody>
      </p:sp>
      <p:pic>
        <p:nvPicPr>
          <p:cNvPr id="6" name="Picture 5" descr="opinion.gif"/>
          <p:cNvPicPr>
            <a:picLocks noChangeAspect="1"/>
          </p:cNvPicPr>
          <p:nvPr/>
        </p:nvPicPr>
        <p:blipFill>
          <a:blip r:embed="rId2" cstate="print"/>
          <a:stretch>
            <a:fillRect/>
          </a:stretch>
        </p:blipFill>
        <p:spPr>
          <a:xfrm>
            <a:off x="0" y="0"/>
            <a:ext cx="2057400" cy="1905000"/>
          </a:xfrm>
          <a:prstGeom prst="rect">
            <a:avLst/>
          </a:prstGeom>
        </p:spPr>
      </p:pic>
    </p:spTree>
  </p:cSld>
  <p:clrMapOvr>
    <a:masterClrMapping/>
  </p:clrMapOvr>
  <p:transition advClick="0" advTm="3000">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69000">
              <a:srgbClr val="FFFFFF">
                <a:alpha val="0"/>
              </a:srgbClr>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010400" cy="1143000"/>
          </a:xfrm>
        </p:spPr>
        <p:style>
          <a:lnRef idx="1">
            <a:schemeClr val="dk1"/>
          </a:lnRef>
          <a:fillRef idx="3">
            <a:schemeClr val="dk1"/>
          </a:fillRef>
          <a:effectRef idx="2">
            <a:schemeClr val="dk1"/>
          </a:effectRef>
          <a:fontRef idx="minor">
            <a:schemeClr val="lt1"/>
          </a:fontRef>
        </p:style>
        <p:txBody>
          <a:bodyPr>
            <a:normAutofit fontScale="90000"/>
          </a:bodyPr>
          <a:lstStyle/>
          <a:p>
            <a:r>
              <a:rPr lang="en-US" sz="7200" dirty="0" smtClean="0">
                <a:latin typeface="+mj-lt"/>
              </a:rPr>
              <a:t>Bibliography</a:t>
            </a:r>
            <a:r>
              <a:rPr lang="en-US" dirty="0" smtClean="0">
                <a:latin typeface="+mj-lt"/>
              </a:rPr>
              <a:t> </a:t>
            </a:r>
            <a:endParaRPr lang="en-US" dirty="0">
              <a:latin typeface="+mj-lt"/>
            </a:endParaRPr>
          </a:p>
        </p:txBody>
      </p:sp>
      <p:sp>
        <p:nvSpPr>
          <p:cNvPr id="3" name="Content Placeholder 2"/>
          <p:cNvSpPr>
            <a:spLocks noGrp="1"/>
          </p:cNvSpPr>
          <p:nvPr>
            <p:ph idx="1"/>
          </p:nvPr>
        </p:nvSpPr>
        <p:spPr>
          <a:xfrm>
            <a:off x="457200" y="1600200"/>
            <a:ext cx="8229600" cy="5029200"/>
          </a:xfrm>
        </p:spPr>
        <p:txBody>
          <a:bodyPr>
            <a:noAutofit/>
          </a:bodyPr>
          <a:lstStyle/>
          <a:p>
            <a:pPr>
              <a:buFont typeface="+mj-lt"/>
              <a:buAutoNum type="arabicPeriod"/>
            </a:pPr>
            <a:r>
              <a:rPr lang="en-US" sz="1400" dirty="0" smtClean="0">
                <a:solidFill>
                  <a:srgbClr val="FF3399"/>
                </a:solidFill>
                <a:latin typeface="Arial Rounded MT Bold" pitchFamily="34" charset="0"/>
              </a:rPr>
              <a:t>Dictionary.com's</a:t>
            </a:r>
            <a:r>
              <a:rPr lang="en-US" sz="1400" dirty="0" smtClean="0">
                <a:solidFill>
                  <a:srgbClr val="FF3399"/>
                </a:solidFill>
                <a:latin typeface="Arial Rounded MT Bold" pitchFamily="34" charset="0"/>
              </a:rPr>
              <a:t> 21st Century Lexicon</a:t>
            </a:r>
          </a:p>
          <a:p>
            <a:pPr>
              <a:buNone/>
            </a:pPr>
            <a:r>
              <a:rPr lang="en-US" sz="1400" dirty="0" smtClean="0">
                <a:solidFill>
                  <a:srgbClr val="FF33CC"/>
                </a:solidFill>
                <a:latin typeface="Arial Rounded MT Bold" pitchFamily="34" charset="0"/>
              </a:rPr>
              <a:t>http://dictionary.reference.com/browse/designer+baby . ( definition)</a:t>
            </a:r>
          </a:p>
          <a:p>
            <a:pPr>
              <a:buNone/>
            </a:pPr>
            <a:endParaRPr lang="en-US" sz="1400" dirty="0" smtClean="0">
              <a:solidFill>
                <a:srgbClr val="FF33CC"/>
              </a:solidFill>
              <a:latin typeface="Arial Rounded MT Bold" pitchFamily="34" charset="0"/>
            </a:endParaRPr>
          </a:p>
          <a:p>
            <a:pPr>
              <a:buNone/>
            </a:pPr>
            <a:r>
              <a:rPr lang="en-US" sz="1400" dirty="0" smtClean="0">
                <a:solidFill>
                  <a:srgbClr val="FF33CC"/>
                </a:solidFill>
                <a:latin typeface="Arial Rounded MT Bold" pitchFamily="34" charset="0"/>
              </a:rPr>
              <a:t>2. </a:t>
            </a:r>
            <a:r>
              <a:rPr lang="en-US" sz="1400" dirty="0" smtClean="0">
                <a:solidFill>
                  <a:srgbClr val="FF33CC"/>
                </a:solidFill>
                <a:latin typeface="Arial Rounded MT Bold" pitchFamily="34" charset="0"/>
                <a:hlinkClick r:id="rId2"/>
              </a:rPr>
              <a:t>http://www.thedailybeast.com/cheat-sheet/item/here-come-designer-babies/predictions/</a:t>
            </a:r>
            <a:r>
              <a:rPr lang="en-US" sz="1400" dirty="0" smtClean="0">
                <a:solidFill>
                  <a:srgbClr val="FF33CC"/>
                </a:solidFill>
                <a:latin typeface="Arial Rounded MT Bold" pitchFamily="34" charset="0"/>
              </a:rPr>
              <a:t> ( future)</a:t>
            </a:r>
          </a:p>
          <a:p>
            <a:pPr>
              <a:buNone/>
            </a:pPr>
            <a:endParaRPr lang="en-US" sz="1400" dirty="0" smtClean="0">
              <a:solidFill>
                <a:srgbClr val="FF33CC"/>
              </a:solidFill>
              <a:latin typeface="Arial Rounded MT Bold" pitchFamily="34" charset="0"/>
            </a:endParaRPr>
          </a:p>
          <a:p>
            <a:pPr>
              <a:buNone/>
            </a:pPr>
            <a:r>
              <a:rPr lang="en-US" sz="1400" dirty="0" smtClean="0">
                <a:solidFill>
                  <a:srgbClr val="FF33CC"/>
                </a:solidFill>
                <a:latin typeface="Arial Rounded MT Bold" pitchFamily="34" charset="0"/>
              </a:rPr>
              <a:t>3.http://</a:t>
            </a:r>
            <a:r>
              <a:rPr lang="en-US" sz="1400" dirty="0" smtClean="0">
                <a:solidFill>
                  <a:srgbClr val="FF33CC"/>
                </a:solidFill>
                <a:latin typeface="Arial Rounded MT Bold" pitchFamily="34" charset="0"/>
              </a:rPr>
              <a:t>www.businessweek.com</a:t>
            </a:r>
            <a:r>
              <a:rPr lang="en-US" sz="1400" dirty="0" smtClean="0">
                <a:solidFill>
                  <a:srgbClr val="FF33CC"/>
                </a:solidFill>
                <a:latin typeface="Arial Rounded MT Bold" pitchFamily="34" charset="0"/>
              </a:rPr>
              <a:t>/innovate/content/jul2006/id20060720_263371.htm ( current use)</a:t>
            </a:r>
          </a:p>
          <a:p>
            <a:pPr>
              <a:buNone/>
            </a:pPr>
            <a:endParaRPr lang="en-US" sz="1400" dirty="0" smtClean="0">
              <a:solidFill>
                <a:srgbClr val="FF33CC"/>
              </a:solidFill>
              <a:latin typeface="Arial Rounded MT Bold" pitchFamily="34" charset="0"/>
            </a:endParaRPr>
          </a:p>
          <a:p>
            <a:pPr>
              <a:buNone/>
            </a:pPr>
            <a:r>
              <a:rPr lang="en-US" sz="1400" dirty="0" smtClean="0">
                <a:solidFill>
                  <a:srgbClr val="FF33CC"/>
                </a:solidFill>
                <a:latin typeface="Arial Rounded MT Bold" pitchFamily="34" charset="0"/>
              </a:rPr>
              <a:t>4. </a:t>
            </a:r>
            <a:r>
              <a:rPr lang="en-US" sz="1400" dirty="0" smtClean="0">
                <a:solidFill>
                  <a:srgbClr val="FF33CC"/>
                </a:solidFill>
                <a:latin typeface="Arial Rounded MT Bold" pitchFamily="34" charset="0"/>
                <a:hlinkClick r:id="rId3"/>
              </a:rPr>
              <a:t>http://www.buzzle.com/articles/pros-and-cons-of-designer-babies.html</a:t>
            </a:r>
            <a:r>
              <a:rPr lang="en-US" sz="1400" dirty="0" smtClean="0">
                <a:solidFill>
                  <a:srgbClr val="FF33CC"/>
                </a:solidFill>
                <a:latin typeface="Arial Rounded MT Bold" pitchFamily="34" charset="0"/>
              </a:rPr>
              <a:t> (pros and cons)</a:t>
            </a:r>
          </a:p>
          <a:p>
            <a:pPr>
              <a:buNone/>
            </a:pPr>
            <a:endParaRPr lang="en-US" sz="1400" dirty="0" smtClean="0">
              <a:solidFill>
                <a:srgbClr val="FF33CC"/>
              </a:solidFill>
              <a:latin typeface="Arial Rounded MT Bold" pitchFamily="34" charset="0"/>
            </a:endParaRPr>
          </a:p>
          <a:p>
            <a:pPr>
              <a:buNone/>
            </a:pPr>
            <a:r>
              <a:rPr lang="en-US" sz="1400" dirty="0" smtClean="0">
                <a:solidFill>
                  <a:srgbClr val="FF33CC"/>
                </a:solidFill>
                <a:latin typeface="Arial Rounded MT Bold" pitchFamily="34" charset="0"/>
              </a:rPr>
              <a:t>5. </a:t>
            </a:r>
            <a:r>
              <a:rPr lang="en-US" sz="1400" dirty="0" smtClean="0">
                <a:solidFill>
                  <a:srgbClr val="FF33CC"/>
                </a:solidFill>
                <a:latin typeface="Arial Rounded MT Bold" pitchFamily="34" charset="0"/>
                <a:hlinkClick r:id="rId4"/>
              </a:rPr>
              <a:t>http://hplusmagazine.com/articles/bio/great-designer-baby-controversy-%E2%80%9909</a:t>
            </a:r>
            <a:r>
              <a:rPr lang="en-US" sz="1400" dirty="0" smtClean="0">
                <a:solidFill>
                  <a:srgbClr val="FF33CC"/>
                </a:solidFill>
                <a:latin typeface="Arial Rounded MT Bold" pitchFamily="34" charset="0"/>
              </a:rPr>
              <a:t> (history )</a:t>
            </a:r>
          </a:p>
          <a:p>
            <a:pPr>
              <a:buNone/>
            </a:pPr>
            <a:endParaRPr lang="en-US" sz="1400" dirty="0" smtClean="0">
              <a:solidFill>
                <a:srgbClr val="FF33CC"/>
              </a:solidFill>
              <a:latin typeface="Arial Rounded MT Bold" pitchFamily="34" charset="0"/>
            </a:endParaRPr>
          </a:p>
          <a:p>
            <a:pPr>
              <a:buNone/>
            </a:pPr>
            <a:r>
              <a:rPr lang="en-US" sz="1400" dirty="0" smtClean="0">
                <a:solidFill>
                  <a:srgbClr val="FF33CC"/>
                </a:solidFill>
                <a:latin typeface="Arial Rounded MT Bold" pitchFamily="34" charset="0"/>
              </a:rPr>
              <a:t>6.http://</a:t>
            </a:r>
            <a:r>
              <a:rPr lang="en-US" sz="1400" dirty="0" smtClean="0">
                <a:solidFill>
                  <a:srgbClr val="FF33CC"/>
                </a:solidFill>
                <a:latin typeface="Arial Rounded MT Bold" pitchFamily="34" charset="0"/>
              </a:rPr>
              <a:t>www.associatedcontent.com</a:t>
            </a:r>
            <a:r>
              <a:rPr lang="en-US" sz="1400" dirty="0" smtClean="0">
                <a:solidFill>
                  <a:srgbClr val="FF33CC"/>
                </a:solidFill>
                <a:latin typeface="Arial Rounded MT Bold" pitchFamily="34" charset="0"/>
              </a:rPr>
              <a:t>/article/232709/</a:t>
            </a:r>
            <a:r>
              <a:rPr lang="en-US" sz="1400" dirty="0" smtClean="0">
                <a:solidFill>
                  <a:srgbClr val="FF33CC"/>
                </a:solidFill>
                <a:latin typeface="Arial Rounded MT Bold" pitchFamily="34" charset="0"/>
              </a:rPr>
              <a:t>designer_babies_the_ethical_issues.html</a:t>
            </a:r>
            <a:r>
              <a:rPr lang="en-US" sz="1400" dirty="0" smtClean="0">
                <a:solidFill>
                  <a:srgbClr val="FF33CC"/>
                </a:solidFill>
                <a:latin typeface="Arial Rounded MT Bold" pitchFamily="34" charset="0"/>
              </a:rPr>
              <a:t> (Ethical issue)</a:t>
            </a:r>
          </a:p>
          <a:p>
            <a:pPr>
              <a:buNone/>
            </a:pPr>
            <a:r>
              <a:rPr lang="en-US" sz="1400" dirty="0" smtClean="0">
                <a:solidFill>
                  <a:srgbClr val="FF33CC"/>
                </a:solidFill>
                <a:latin typeface="Arial Rounded MT Bold" pitchFamily="34" charset="0"/>
              </a:rPr>
              <a:t>7.http://</a:t>
            </a:r>
            <a:r>
              <a:rPr lang="en-US" sz="1400" dirty="0" smtClean="0">
                <a:solidFill>
                  <a:srgbClr val="FF33CC"/>
                </a:solidFill>
                <a:latin typeface="Arial Rounded MT Bold" pitchFamily="34" charset="0"/>
              </a:rPr>
              <a:t>www.hoglundtransportation.com</a:t>
            </a:r>
            <a:r>
              <a:rPr lang="en-US" sz="1400" dirty="0" smtClean="0">
                <a:solidFill>
                  <a:srgbClr val="FF33CC"/>
                </a:solidFill>
                <a:latin typeface="Arial Rounded MT Bold" pitchFamily="34" charset="0"/>
              </a:rPr>
              <a:t>/</a:t>
            </a:r>
            <a:r>
              <a:rPr lang="en-US" sz="1400" dirty="0" smtClean="0">
                <a:solidFill>
                  <a:srgbClr val="FF33CC"/>
                </a:solidFill>
                <a:latin typeface="Arial Rounded MT Bold" pitchFamily="34" charset="0"/>
              </a:rPr>
              <a:t>Students.html</a:t>
            </a:r>
            <a:r>
              <a:rPr lang="en-US" sz="1400" dirty="0" smtClean="0">
                <a:solidFill>
                  <a:srgbClr val="FF33CC"/>
                </a:solidFill>
                <a:latin typeface="Arial Rounded MT Bold" pitchFamily="34" charset="0"/>
              </a:rPr>
              <a:t> </a:t>
            </a:r>
          </a:p>
          <a:p>
            <a:pPr>
              <a:buNone/>
            </a:pPr>
            <a:endParaRPr lang="en-US" sz="1400" dirty="0" smtClean="0">
              <a:solidFill>
                <a:srgbClr val="FF33CC"/>
              </a:solidFill>
              <a:latin typeface="Arial Rounded MT Bold" pitchFamily="34" charset="0"/>
            </a:endParaRPr>
          </a:p>
          <a:p>
            <a:pPr>
              <a:buNone/>
            </a:pPr>
            <a:endParaRPr lang="en-US" sz="1600" dirty="0" smtClean="0">
              <a:solidFill>
                <a:srgbClr val="FF33CC"/>
              </a:solidFill>
            </a:endParaRPr>
          </a:p>
          <a:p>
            <a:pPr>
              <a:buNone/>
            </a:pPr>
            <a:endParaRPr lang="en-US" sz="1600" dirty="0">
              <a:solidFill>
                <a:srgbClr val="FF33CC"/>
              </a:solidFill>
            </a:endParaRPr>
          </a:p>
        </p:txBody>
      </p:sp>
    </p:spTree>
  </p:cSld>
  <p:clrMapOvr>
    <a:masterClrMapping/>
  </p:clrMapOvr>
  <p:transition advClick="0" advTm="3000">
    <p:blind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3399"/>
            </a:gs>
            <a:gs pos="25000">
              <a:srgbClr val="FF6633"/>
            </a:gs>
            <a:gs pos="50000">
              <a:srgbClr val="FFFF00"/>
            </a:gs>
            <a:gs pos="75000">
              <a:srgbClr val="01A78F"/>
            </a:gs>
            <a:gs pos="100000">
              <a:srgbClr val="3366FF"/>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200"/>
            <a:ext cx="8229600" cy="1143000"/>
          </a:xfrm>
        </p:spPr>
        <p:txBody>
          <a:bodyPr>
            <a:noAutofit/>
          </a:bodyPr>
          <a:lstStyle/>
          <a:p>
            <a:r>
              <a:rPr lang="en-US" sz="15000" dirty="0" smtClean="0"/>
              <a:t>The End</a:t>
            </a:r>
            <a:endParaRPr lang="en-US" sz="15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143000"/>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prstTxWarp prst="textWave1">
              <a:avLst/>
            </a:prstTxWarp>
          </a:bodyPr>
          <a:lstStyle/>
          <a:p>
            <a:r>
              <a:rPr lang="en-US" dirty="0" smtClean="0">
                <a:solidFill>
                  <a:schemeClr val="tx1"/>
                </a:solidFill>
              </a:rPr>
              <a:t> </a:t>
            </a:r>
            <a:r>
              <a:rPr lang="en-US" b="1" spc="50" dirty="0" smtClean="0">
                <a:ln w="13500">
                  <a:noFill/>
                  <a:prstDash val="solid"/>
                </a:ln>
                <a:solidFill>
                  <a:srgbClr val="FF3399"/>
                </a:solidFill>
                <a:effectLst>
                  <a:innerShdw blurRad="50900" dist="38500" dir="13500000">
                    <a:srgbClr val="000000">
                      <a:alpha val="60000"/>
                    </a:srgbClr>
                  </a:innerShdw>
                </a:effectLst>
                <a:latin typeface="Arial Black" pitchFamily="34" charset="0"/>
              </a:rPr>
              <a:t>Definition</a:t>
            </a:r>
            <a:r>
              <a:rPr lang="en-US" dirty="0" smtClean="0"/>
              <a:t>  </a:t>
            </a:r>
            <a:endParaRPr lang="en-US" dirty="0"/>
          </a:p>
        </p:txBody>
      </p:sp>
      <p:sp>
        <p:nvSpPr>
          <p:cNvPr id="3" name="Content Placeholder 2"/>
          <p:cNvSpPr>
            <a:spLocks noGrp="1"/>
          </p:cNvSpPr>
          <p:nvPr>
            <p:ph idx="1"/>
          </p:nvPr>
        </p:nvSpPr>
        <p:spPr/>
        <p:txBody>
          <a:bodyPr>
            <a:normAutofit/>
          </a:bodyPr>
          <a:lstStyle/>
          <a:p>
            <a:r>
              <a:rPr lang="en-US" sz="3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Narrow" pitchFamily="34" charset="0"/>
              </a:rPr>
              <a:t>Designer babies</a:t>
            </a:r>
          </a:p>
          <a:p>
            <a:r>
              <a:rPr lang="en-US" sz="3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Narrow" pitchFamily="34" charset="0"/>
              </a:rPr>
              <a:t>An infant created by genetic engineering combined with in vitro fertilization in order to ensure the absence or presence of a particular gene or characteristic.</a:t>
            </a:r>
          </a:p>
          <a:p>
            <a:pPr>
              <a:buNone/>
            </a:pPr>
            <a:endParaRPr lang="en-US" sz="3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Narrow" pitchFamily="34" charset="0"/>
            </a:endParaRPr>
          </a:p>
        </p:txBody>
      </p:sp>
      <p:pic>
        <p:nvPicPr>
          <p:cNvPr id="6" name="Picture 5" descr="ds.2.jpg"/>
          <p:cNvPicPr>
            <a:picLocks noChangeAspect="1"/>
          </p:cNvPicPr>
          <p:nvPr/>
        </p:nvPicPr>
        <p:blipFill>
          <a:blip r:embed="rId2" cstate="print">
            <a:duotone>
              <a:prstClr val="black"/>
              <a:schemeClr val="accent2">
                <a:tint val="45000"/>
                <a:satMod val="400000"/>
              </a:schemeClr>
            </a:duotone>
          </a:blip>
          <a:stretch>
            <a:fillRect/>
          </a:stretch>
        </p:blipFill>
        <p:spPr>
          <a:xfrm>
            <a:off x="228600" y="4724400"/>
            <a:ext cx="8534400" cy="2133600"/>
          </a:xfrm>
          <a:prstGeom prst="rect">
            <a:avLst/>
          </a:prstGeom>
        </p:spPr>
      </p:pic>
    </p:spTree>
  </p:cSld>
  <p:clrMapOvr>
    <a:masterClrMapping/>
  </p:clrMapOvr>
  <p:transition advClick="0" advTm="3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balanced" dir="t">
                <a:rot lat="0" lon="0" rev="2100000"/>
              </a:lightRig>
            </a:scene3d>
            <a:sp3d extrusionH="57150" prstMaterial="metal">
              <a:bevelT w="38100" h="25400"/>
              <a:contourClr>
                <a:schemeClr val="bg2"/>
              </a:contourClr>
            </a:sp3d>
          </a:bodyPr>
          <a:lstStyle/>
          <a:p>
            <a:r>
              <a:rPr lang="en-US" sz="8000" b="1" dirty="0" smtClean="0">
                <a:ln w="50800">
                  <a:solidFill>
                    <a:schemeClr val="tx1">
                      <a:lumMod val="50000"/>
                    </a:schemeClr>
                  </a:solidFill>
                </a:ln>
                <a:solidFill>
                  <a:schemeClr val="bg1">
                    <a:shade val="50000"/>
                  </a:schemeClr>
                </a:solidFill>
                <a:latin typeface="Arial Black" pitchFamily="34" charset="0"/>
              </a:rPr>
              <a:t>History</a:t>
            </a:r>
            <a:endParaRPr lang="en-US" sz="8000" b="1" dirty="0">
              <a:ln w="50800">
                <a:solidFill>
                  <a:schemeClr val="tx1">
                    <a:lumMod val="50000"/>
                  </a:schemeClr>
                </a:solidFill>
              </a:ln>
              <a:solidFill>
                <a:schemeClr val="bg1">
                  <a:shade val="50000"/>
                </a:schemeClr>
              </a:solidFill>
              <a:latin typeface="Arial Black" pitchFamily="34" charset="0"/>
            </a:endParaRPr>
          </a:p>
        </p:txBody>
      </p:sp>
      <p:sp>
        <p:nvSpPr>
          <p:cNvPr id="3" name="Content Placeholder 2"/>
          <p:cNvSpPr>
            <a:spLocks noGrp="1"/>
          </p:cNvSpPr>
          <p:nvPr>
            <p:ph idx="1"/>
          </p:nvPr>
        </p:nvSpPr>
        <p:spPr/>
        <p:txBody>
          <a:bodyPr>
            <a:normAutofit fontScale="77500" lnSpcReduction="20000"/>
          </a:bodyPr>
          <a:lstStyle/>
          <a:p>
            <a:pPr>
              <a:buNone/>
            </a:pPr>
            <a:r>
              <a:rPr lang="en-US" dirty="0" smtClean="0"/>
              <a:t>    </a:t>
            </a:r>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Gender selection based on pre-implantation genetic diagnosis (PGD) has been available to paying couples since at least 2001. One of the world leaders in providing this service is the Fertility Institutes, with branches in Los Angeles, New York, and Guadalajara in Mexico. According to their website, they’ve had over 3,800 cases of gender selection with a 100% success rate. Besides offering gender selection, they screen embryos for genetic defects such as breast cancer, cystic fibrosis, and over 70 other diseases. The Institutes are directed by Dr. Jeff Steinberg, a pioneer of IVF (in vitro fertilization) in the 1970s, and a successful scientist-businessman today.</a:t>
            </a:r>
            <a:endPar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Tree>
  </p:cSld>
  <p:clrMapOvr>
    <a:masterClrMapping/>
  </p:clrMapOvr>
  <p:transition advClick="0" advTm="3000">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9600" b="1" dirty="0" smtClean="0">
                <a:ln/>
                <a:solidFill>
                  <a:schemeClr val="accent3"/>
                </a:solidFill>
              </a:rPr>
              <a:t> </a:t>
            </a:r>
            <a:r>
              <a:rPr lang="en-US" sz="105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Benefits</a:t>
            </a:r>
            <a:r>
              <a:rPr lang="en-US" sz="9600" b="1" dirty="0" smtClean="0">
                <a:ln/>
                <a:solidFill>
                  <a:schemeClr val="accent3"/>
                </a:solidFill>
              </a:rPr>
              <a:t> </a:t>
            </a:r>
            <a:endParaRPr lang="en-US" sz="9600" b="1" dirty="0">
              <a:ln/>
              <a:solidFill>
                <a:schemeClr val="accent3"/>
              </a:solidFill>
            </a:endParaRPr>
          </a:p>
        </p:txBody>
      </p:sp>
      <p:sp>
        <p:nvSpPr>
          <p:cNvPr id="7" name="Content Placeholder 6"/>
          <p:cNvSpPr>
            <a:spLocks noGrp="1"/>
          </p:cNvSpPr>
          <p:nvPr>
            <p:ph idx="1"/>
          </p:nvPr>
        </p:nvSpPr>
        <p:spPr>
          <a:noFill/>
        </p:spPr>
        <p:txBody>
          <a:bodyPr>
            <a:normAutofit fontScale="85000" lnSpcReduction="20000"/>
          </a:bodyPr>
          <a:lstStyle/>
          <a:p>
            <a:r>
              <a:rPr lang="en-US" sz="2000" dirty="0" smtClean="0">
                <a:latin typeface="Arial Rounded MT Bold" pitchFamily="34" charset="0"/>
              </a:rPr>
              <a:t>Genetic screening can reduce the baby's chances of being born with several serious diseases like down Syndrome, </a:t>
            </a:r>
            <a:r>
              <a:rPr lang="en-US" sz="2000" dirty="0" smtClean="0">
                <a:latin typeface="Arial Rounded MT Bold" pitchFamily="34" charset="0"/>
              </a:rPr>
              <a:t>Famial</a:t>
            </a:r>
            <a:r>
              <a:rPr lang="en-US" sz="2000" dirty="0" smtClean="0">
                <a:latin typeface="Arial Rounded MT Bold" pitchFamily="34" charset="0"/>
              </a:rPr>
              <a:t> hypercholesterolemia, rare blood disorders etc.</a:t>
            </a:r>
          </a:p>
          <a:p>
            <a:r>
              <a:rPr lang="en-US" sz="2000" dirty="0" smtClean="0">
                <a:latin typeface="Arial Rounded MT Bold" pitchFamily="34" charset="0"/>
              </a:rPr>
              <a:t>Embryos </a:t>
            </a:r>
            <a:r>
              <a:rPr lang="en-US" sz="2200" dirty="0" smtClean="0">
                <a:latin typeface="Arial Rounded MT Bold" pitchFamily="34" charset="0"/>
              </a:rPr>
              <a:t>free</a:t>
            </a:r>
            <a:r>
              <a:rPr lang="en-US" sz="2000" dirty="0" smtClean="0">
                <a:latin typeface="Arial Rounded MT Bold" pitchFamily="34" charset="0"/>
              </a:rPr>
              <a:t> of any mutations are implanted into the womb in the hope that one will grow into a fetus whilst faulty embryos are discarded.</a:t>
            </a:r>
          </a:p>
          <a:p>
            <a:r>
              <a:rPr lang="en-US" sz="2000" dirty="0" smtClean="0">
                <a:latin typeface="Arial Rounded MT Bold" pitchFamily="34" charset="0"/>
              </a:rPr>
              <a:t>One of the predicted central uses of genetic engineering is</a:t>
            </a:r>
          </a:p>
          <a:p>
            <a:pPr>
              <a:buNone/>
            </a:pPr>
            <a:r>
              <a:rPr lang="en-US" sz="2000" dirty="0" smtClean="0">
                <a:latin typeface="Arial Rounded MT Bold" pitchFamily="34" charset="0"/>
              </a:rPr>
              <a:t>      to customize our babies according to our will. One method,</a:t>
            </a:r>
          </a:p>
          <a:p>
            <a:pPr>
              <a:buNone/>
            </a:pPr>
            <a:r>
              <a:rPr lang="en-US" sz="2000" dirty="0" smtClean="0">
                <a:latin typeface="Arial Rounded MT Bold" pitchFamily="34" charset="0"/>
              </a:rPr>
              <a:t>      known as Pre-implantation Genetic Diagnosis (PGD), gives</a:t>
            </a:r>
          </a:p>
          <a:p>
            <a:pPr>
              <a:buNone/>
            </a:pPr>
            <a:r>
              <a:rPr lang="en-US" sz="2000" dirty="0" smtClean="0">
                <a:latin typeface="Arial Rounded MT Bold" pitchFamily="34" charset="0"/>
              </a:rPr>
              <a:t>      prospective parents the ability to screen and select for specific</a:t>
            </a:r>
          </a:p>
          <a:p>
            <a:pPr>
              <a:buNone/>
            </a:pPr>
            <a:r>
              <a:rPr lang="en-US" sz="2000" dirty="0" smtClean="0">
                <a:latin typeface="Arial Rounded MT Bold" pitchFamily="34" charset="0"/>
              </a:rPr>
              <a:t>      genetic traits in their children.</a:t>
            </a:r>
          </a:p>
          <a:p>
            <a:r>
              <a:rPr lang="en-US" sz="2000" dirty="0" smtClean="0">
                <a:latin typeface="Arial Rounded MT Bold" pitchFamily="34" charset="0"/>
              </a:rPr>
              <a:t>Create a new generation of healthier children. </a:t>
            </a:r>
          </a:p>
          <a:p>
            <a:r>
              <a:rPr lang="en-US" sz="2000" dirty="0" smtClean="0">
                <a:latin typeface="Arial Rounded MT Bold" pitchFamily="34" charset="0"/>
              </a:rPr>
              <a:t>People who use pre-implantation genetic diagnosis to avoid passing on a disease to their child have a collection of embryos created for them by IVF.</a:t>
            </a:r>
            <a:br>
              <a:rPr lang="en-US" sz="2000" dirty="0" smtClean="0">
                <a:latin typeface="Arial Rounded MT Bold" pitchFamily="34" charset="0"/>
              </a:rPr>
            </a:br>
            <a:endParaRPr lang="en-US" sz="2000" dirty="0" smtClean="0">
              <a:latin typeface="Arial Rounded MT Bold" pitchFamily="34" charset="0"/>
            </a:endParaRPr>
          </a:p>
          <a:p>
            <a:pPr>
              <a:buNone/>
            </a:pPr>
            <a:r>
              <a:rPr lang="en-US" sz="2000" dirty="0" smtClean="0"/>
              <a:t/>
            </a:r>
            <a:br>
              <a:rPr lang="en-US" sz="2000" dirty="0" smtClean="0"/>
            </a:br>
            <a:endParaRPr lang="en-US" sz="2000" dirty="0" smtClean="0"/>
          </a:p>
          <a:p>
            <a:endParaRPr lang="en-US" sz="2000" dirty="0"/>
          </a:p>
        </p:txBody>
      </p:sp>
      <p:pic>
        <p:nvPicPr>
          <p:cNvPr id="8" name="Picture 7" descr="thumbs_up_bciy.jpg"/>
          <p:cNvPicPr>
            <a:picLocks noChangeAspect="1"/>
          </p:cNvPicPr>
          <p:nvPr/>
        </p:nvPicPr>
        <p:blipFill>
          <a:blip r:embed="rId2" cstate="print"/>
          <a:stretch>
            <a:fillRect/>
          </a:stretch>
        </p:blipFill>
        <p:spPr>
          <a:xfrm>
            <a:off x="5943600" y="4837265"/>
            <a:ext cx="2529348" cy="2020735"/>
          </a:xfrm>
          <a:prstGeom prst="rect">
            <a:avLst/>
          </a:prstGeom>
        </p:spPr>
      </p:pic>
    </p:spTree>
  </p:cSld>
  <p:clrMapOvr>
    <a:masterClrMapping/>
  </p:clrMapOvr>
  <p:transition advClick="0" advTm="3000">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2"/>
                                        </p:tgtEl>
                                      </p:cBhvr>
                                      <p:by x="150000" y="150000"/>
                                    </p:animScale>
                                  </p:childTnLst>
                                </p:cTn>
                              </p:par>
                              <p:par>
                                <p:cTn id="7" presetID="37"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animEffect transition="in" filter="fade">
                                      <p:cBhvr>
                                        <p:cTn id="9" dur="1000"/>
                                        <p:tgtEl>
                                          <p:spTgt spid="8"/>
                                        </p:tgtEl>
                                      </p:cBhvr>
                                    </p:animEffect>
                                    <p:anim calcmode="lin" valueType="num">
                                      <p:cBhvr>
                                        <p:cTn id="10" dur="1000" fill="hold"/>
                                        <p:tgtEl>
                                          <p:spTgt spid="8"/>
                                        </p:tgtEl>
                                        <p:attrNameLst>
                                          <p:attrName>ppt_x</p:attrName>
                                        </p:attrNameLst>
                                      </p:cBhvr>
                                      <p:tavLst>
                                        <p:tav tm="0">
                                          <p:val>
                                            <p:strVal val="#ppt_x"/>
                                          </p:val>
                                        </p:tav>
                                        <p:tav tm="100000">
                                          <p:val>
                                            <p:strVal val="#ppt_x"/>
                                          </p:val>
                                        </p:tav>
                                      </p:tavLst>
                                    </p:anim>
                                    <p:anim calcmode="lin" valueType="num">
                                      <p:cBhvr>
                                        <p:cTn id="11" dur="900" decel="100000" fill="hold"/>
                                        <p:tgtEl>
                                          <p:spTgt spid="8"/>
                                        </p:tgtEl>
                                        <p:attrNameLst>
                                          <p:attrName>ppt_y</p:attrName>
                                        </p:attrNameLst>
                                      </p:cBhvr>
                                      <p:tavLst>
                                        <p:tav tm="0">
                                          <p:val>
                                            <p:strVal val="#ppt_y+1"/>
                                          </p:val>
                                        </p:tav>
                                        <p:tav tm="100000">
                                          <p:val>
                                            <p:strVal val="#ppt_y-.03"/>
                                          </p:val>
                                        </p:tav>
                                      </p:tavLst>
                                    </p:anim>
                                    <p:anim calcmode="lin" valueType="num">
                                      <p:cBhvr>
                                        <p:cTn id="12"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DDEBCF"/>
            </a:gs>
            <a:gs pos="50000">
              <a:srgbClr val="9CB86E"/>
            </a:gs>
            <a:gs pos="100000">
              <a:srgbClr val="156B13"/>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229600" cy="1143000"/>
          </a:xfrm>
        </p:spPr>
        <p:style>
          <a:lnRef idx="1">
            <a:schemeClr val="accent1"/>
          </a:lnRef>
          <a:fillRef idx="3">
            <a:schemeClr val="accent1"/>
          </a:fillRef>
          <a:effectRef idx="2">
            <a:schemeClr val="accent1"/>
          </a:effectRef>
          <a:fontRef idx="minor">
            <a:schemeClr val="lt1"/>
          </a:fontRef>
        </p:style>
        <p:txBody>
          <a:bodyPr>
            <a:normAutofit fontScale="90000"/>
          </a:bodyPr>
          <a:lstStyle/>
          <a:p>
            <a:r>
              <a:rPr lang="en-US" sz="107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j-lt"/>
              </a:rPr>
              <a:t>Negatives</a:t>
            </a:r>
            <a:r>
              <a:rPr lang="en-US" dirty="0" smtClean="0">
                <a:latin typeface="+mj-lt"/>
              </a:rPr>
              <a:t> </a:t>
            </a:r>
            <a:endParaRPr lang="en-US" dirty="0">
              <a:latin typeface="+mj-lt"/>
            </a:endParaRPr>
          </a:p>
        </p:txBody>
      </p:sp>
      <p:sp>
        <p:nvSpPr>
          <p:cNvPr id="3" name="Content Placeholder 2"/>
          <p:cNvSpPr>
            <a:spLocks noGrp="1"/>
          </p:cNvSpPr>
          <p:nvPr>
            <p:ph idx="1"/>
          </p:nvPr>
        </p:nvSpPr>
        <p:spPr/>
        <p:txBody>
          <a:bodyPr>
            <a:normAutofit fontScale="92500" lnSpcReduction="10000"/>
          </a:bodyPr>
          <a:lstStyle/>
          <a:p>
            <a:r>
              <a:rPr lang="en-US" sz="2000" dirty="0" smtClean="0">
                <a:solidFill>
                  <a:srgbClr val="006600"/>
                </a:solidFill>
                <a:latin typeface="Arial Rounded MT Bold" pitchFamily="34" charset="0"/>
              </a:rPr>
              <a:t>A revolutionary technique called 'pre-implantation process' is used to screen embryos for any genetic disease and only the disease free embryos are implanted into the mother's womb. However, the technique is not limited to screening for genetic and hereditary disorders, but is also used for cosmetic reasons. </a:t>
            </a:r>
          </a:p>
          <a:p>
            <a:r>
              <a:rPr lang="en-US" sz="2000" dirty="0" smtClean="0">
                <a:solidFill>
                  <a:srgbClr val="006600"/>
                </a:solidFill>
                <a:latin typeface="Arial Rounded MT Bold" pitchFamily="34" charset="0"/>
              </a:rPr>
              <a:t>"The objection to the idea of designer babies is that it divorces procreation from the act of sexual congress, and there's a real sense in which it is playing God." Critics point out that the level of biodiversity in the human race will plummet, which can result in long term disaster. </a:t>
            </a:r>
          </a:p>
          <a:p>
            <a:r>
              <a:rPr lang="en-US" sz="2000" dirty="0" smtClean="0">
                <a:solidFill>
                  <a:srgbClr val="006600"/>
                </a:solidFill>
                <a:latin typeface="Arial Rounded MT Bold" pitchFamily="34" charset="0"/>
              </a:rPr>
              <a:t>It will result in increase of unreasonable fear or hatred towards foreigners or anyone who appears different.</a:t>
            </a:r>
          </a:p>
          <a:p>
            <a:r>
              <a:rPr lang="en-US" sz="2000" dirty="0" smtClean="0">
                <a:solidFill>
                  <a:srgbClr val="006600"/>
                </a:solidFill>
                <a:latin typeface="Arial Rounded MT Bold" pitchFamily="34" charset="0"/>
              </a:rPr>
              <a:t>People with genetic defects will be socially rejected. They will be called 'gene poor' and will be separated from the society too.</a:t>
            </a:r>
          </a:p>
          <a:p>
            <a:r>
              <a:rPr lang="en-US" sz="2000" dirty="0" smtClean="0">
                <a:solidFill>
                  <a:srgbClr val="006600"/>
                </a:solidFill>
                <a:latin typeface="Arial Rounded MT Bold" pitchFamily="34" charset="0"/>
              </a:rPr>
              <a:t>Its complex, and any mistake can alter the lives of many generations</a:t>
            </a:r>
            <a:endParaRPr lang="en-US" sz="2000" dirty="0">
              <a:solidFill>
                <a:srgbClr val="006600"/>
              </a:solidFill>
              <a:latin typeface="Arial Rounded MT Bold" pitchFamily="34" charset="0"/>
            </a:endParaRPr>
          </a:p>
        </p:txBody>
      </p:sp>
      <p:pic>
        <p:nvPicPr>
          <p:cNvPr id="6146" name="Picture 2" descr="C:\Documents and Settings\All\Local Settings\Temporary Internet Files\Content.IE5\TQUYJ0D8\MC900242001[1].wmf"/>
          <p:cNvPicPr>
            <a:picLocks noChangeAspect="1" noChangeArrowheads="1"/>
          </p:cNvPicPr>
          <p:nvPr/>
        </p:nvPicPr>
        <p:blipFill>
          <a:blip r:embed="rId2" cstate="print"/>
          <a:srcRect/>
          <a:stretch>
            <a:fillRect/>
          </a:stretch>
        </p:blipFill>
        <p:spPr bwMode="auto">
          <a:xfrm rot="20040706">
            <a:off x="7216577" y="206177"/>
            <a:ext cx="1371600" cy="1371600"/>
          </a:xfrm>
          <a:prstGeom prst="rect">
            <a:avLst/>
          </a:prstGeom>
          <a:noFill/>
        </p:spPr>
      </p:pic>
    </p:spTree>
  </p:cSld>
  <p:clrMapOvr>
    <a:masterClrMapping/>
  </p:clrMapOvr>
  <p:transition advClick="0" advTm="3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xit" presetSubtype="10" fill="hold" grpId="0" nodeType="withEffect">
                                  <p:stCondLst>
                                    <p:cond delay="0"/>
                                  </p:stCondLst>
                                  <p:childTnLst>
                                    <p:anim calcmode="lin" valueType="num">
                                      <p:cBhvr>
                                        <p:cTn id="6" dur="5000"/>
                                        <p:tgtEl>
                                          <p:spTgt spid="2"/>
                                        </p:tgtEl>
                                        <p:attrNameLst>
                                          <p:attrName>ppt_h</p:attrName>
                                        </p:attrNameLst>
                                      </p:cBhvr>
                                      <p:tavLst>
                                        <p:tav tm="0">
                                          <p:val>
                                            <p:strVal val="ppt_h"/>
                                          </p:val>
                                        </p:tav>
                                        <p:tav tm="100000">
                                          <p:val>
                                            <p:strVal val="ppt_h"/>
                                          </p:val>
                                        </p:tav>
                                      </p:tavLst>
                                    </p:anim>
                                    <p:anim calcmode="lin" valueType="num">
                                      <p:cBhvr>
                                        <p:cTn id="7" dur="5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8" dur="1" fill="hold">
                                          <p:stCondLst>
                                            <p:cond delay="4999"/>
                                          </p:stCondLst>
                                        </p:cTn>
                                        <p:tgtEl>
                                          <p:spTgt spid="2"/>
                                        </p:tgtEl>
                                        <p:attrNameLst>
                                          <p:attrName>style.visibility</p:attrName>
                                        </p:attrNameLst>
                                      </p:cBhvr>
                                      <p:to>
                                        <p:strVal val="hidden"/>
                                      </p:to>
                                    </p:set>
                                  </p:childTnLst>
                                </p:cTn>
                              </p:par>
                              <p:par>
                                <p:cTn id="9" presetID="47" presetClass="entr" presetSubtype="0" fill="hold" nodeType="withEffect">
                                  <p:stCondLst>
                                    <p:cond delay="0"/>
                                  </p:stCondLst>
                                  <p:iterate type="lt">
                                    <p:tmPct val="0"/>
                                  </p:iterate>
                                  <p:childTnLst>
                                    <p:set>
                                      <p:cBhvr>
                                        <p:cTn id="10" dur="1" fill="hold">
                                          <p:stCondLst>
                                            <p:cond delay="0"/>
                                          </p:stCondLst>
                                        </p:cTn>
                                        <p:tgtEl>
                                          <p:spTgt spid="6146"/>
                                        </p:tgtEl>
                                        <p:attrNameLst>
                                          <p:attrName>style.visibility</p:attrName>
                                        </p:attrNameLst>
                                      </p:cBhvr>
                                      <p:to>
                                        <p:strVal val="visible"/>
                                      </p:to>
                                    </p:set>
                                    <p:animEffect transition="in" filter="fade">
                                      <p:cBhvr>
                                        <p:cTn id="11" dur="1000"/>
                                        <p:tgtEl>
                                          <p:spTgt spid="6146"/>
                                        </p:tgtEl>
                                      </p:cBhvr>
                                    </p:animEffect>
                                    <p:anim calcmode="lin" valueType="num">
                                      <p:cBhvr>
                                        <p:cTn id="12" dur="1000" fill="hold"/>
                                        <p:tgtEl>
                                          <p:spTgt spid="6146"/>
                                        </p:tgtEl>
                                        <p:attrNameLst>
                                          <p:attrName>ppt_x</p:attrName>
                                        </p:attrNameLst>
                                      </p:cBhvr>
                                      <p:tavLst>
                                        <p:tav tm="0">
                                          <p:val>
                                            <p:strVal val="#ppt_x"/>
                                          </p:val>
                                        </p:tav>
                                        <p:tav tm="100000">
                                          <p:val>
                                            <p:strVal val="#ppt_x"/>
                                          </p:val>
                                        </p:tav>
                                      </p:tavLst>
                                    </p:anim>
                                    <p:anim calcmode="lin" valueType="num">
                                      <p:cBhvr>
                                        <p:cTn id="13" dur="1000" fill="hold"/>
                                        <p:tgtEl>
                                          <p:spTgt spid="61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style>
          <a:lnRef idx="1">
            <a:schemeClr val="accent4"/>
          </a:lnRef>
          <a:fillRef idx="3">
            <a:schemeClr val="accent4"/>
          </a:fillRef>
          <a:effectRef idx="2">
            <a:schemeClr val="accent4"/>
          </a:effectRef>
          <a:fontRef idx="minor">
            <a:schemeClr val="lt1"/>
          </a:fontRef>
        </p:style>
        <p:txBody>
          <a:bodyPr>
            <a:noAutofit/>
            <a:scene3d>
              <a:camera prst="orthographicFront"/>
              <a:lightRig rig="soft" dir="t">
                <a:rot lat="0" lon="0" rev="10800000"/>
              </a:lightRig>
            </a:scene3d>
            <a:sp3d>
              <a:bevelT w="27940" h="12700"/>
              <a:contourClr>
                <a:srgbClr val="DDDDDD"/>
              </a:contourClr>
            </a:sp3d>
          </a:bodyPr>
          <a:lstStyle/>
          <a:p>
            <a:r>
              <a:rPr lang="en-US" sz="8800" b="1" spc="150" dirty="0" smtClean="0">
                <a:ln w="11430"/>
                <a:solidFill>
                  <a:srgbClr val="F8F8F8"/>
                </a:solidFill>
                <a:effectLst>
                  <a:outerShdw blurRad="25400" algn="tl" rotWithShape="0">
                    <a:srgbClr val="000000">
                      <a:alpha val="43000"/>
                    </a:srgbClr>
                  </a:outerShdw>
                </a:effectLst>
              </a:rPr>
              <a:t>Current use</a:t>
            </a:r>
            <a:endParaRPr lang="en-US" sz="8800" b="1" spc="150" dirty="0">
              <a:ln w="11430"/>
              <a:solidFill>
                <a:srgbClr val="F8F8F8"/>
              </a:solidFill>
              <a:effectLst>
                <a:outerShdw blurRad="25400" algn="tl" rotWithShape="0">
                  <a:srgbClr val="000000">
                    <a:alpha val="43000"/>
                  </a:srgbClr>
                </a:outerShdw>
              </a:effectLst>
            </a:endParaRPr>
          </a:p>
        </p:txBody>
      </p:sp>
      <p:sp>
        <p:nvSpPr>
          <p:cNvPr id="3" name="Content Placeholder 2"/>
          <p:cNvSpPr>
            <a:spLocks noGrp="1"/>
          </p:cNvSpPr>
          <p:nvPr>
            <p:ph idx="1"/>
          </p:nvPr>
        </p:nvSpPr>
        <p:spPr/>
        <p:txBody>
          <a:bodyPr>
            <a:normAutofit fontScale="92500" lnSpcReduction="10000"/>
          </a:bodyPr>
          <a:lstStyle/>
          <a:p>
            <a:r>
              <a:rPr lang="en-US" sz="2000" dirty="0" smtClean="0">
                <a:solidFill>
                  <a:srgbClr val="0070C0"/>
                </a:solidFill>
                <a:latin typeface="Arial Rounded MT Bold" pitchFamily="34" charset="0"/>
              </a:rPr>
              <a:t>Designer babies is being currently used as a way to get another child with a rare disease to be treated. For instance, Adam Nash was the world's first known designer baby born by the revolutionary pre-implantation process in the year 2000. Scientists genetically selected his embryo so that he would possess the right cells to save his dying sister's life. His sister suffered from, and mostly the chances of Adam getting that disorder was also very high. An embryo was chosen, which did not have the disorder Adam’s sister had. Adam became a donor to his sister, which doubled her chances of survival. Same was the case with Charlie Whitaker, who suffered from Diamond </a:t>
            </a:r>
            <a:r>
              <a:rPr lang="en-US" sz="2000" dirty="0" smtClean="0">
                <a:solidFill>
                  <a:srgbClr val="0070C0"/>
                </a:solidFill>
                <a:latin typeface="Arial Rounded MT Bold" pitchFamily="34" charset="0"/>
              </a:rPr>
              <a:t>Black fan Anemia. </a:t>
            </a:r>
            <a:r>
              <a:rPr lang="en-US" sz="2000" dirty="0" smtClean="0">
                <a:solidFill>
                  <a:srgbClr val="0070C0"/>
                </a:solidFill>
                <a:latin typeface="Arial Rounded MT Bold" pitchFamily="34" charset="0"/>
              </a:rPr>
              <a:t>His parents wanted to have a designer baby to save Charlie's life. Since they were denied the right in UK, they went to US to have their baby. In 2003, Charlie's baby brother was born and the stem cells from his umbilical cord would be used to treat Charlie. </a:t>
            </a:r>
            <a:r>
              <a:rPr lang="en-US" sz="2000" dirty="0" smtClean="0"/>
              <a:t/>
            </a:r>
            <a:br>
              <a:rPr lang="en-US" sz="2000" dirty="0" smtClean="0"/>
            </a:br>
            <a:endParaRPr lang="en-US" sz="2000" dirty="0"/>
          </a:p>
        </p:txBody>
      </p:sp>
      <p:pic>
        <p:nvPicPr>
          <p:cNvPr id="1027" name="Picture 3" descr="C:\Documents and Settings\All\Local Settings\Temporary Internet Files\Content.IE5\P2JTG29M\MC900233873[1].wmf"/>
          <p:cNvPicPr>
            <a:picLocks noChangeAspect="1" noChangeArrowheads="1"/>
          </p:cNvPicPr>
          <p:nvPr/>
        </p:nvPicPr>
        <p:blipFill>
          <a:blip r:embed="rId2" cstate="print"/>
          <a:srcRect/>
          <a:stretch>
            <a:fillRect/>
          </a:stretch>
        </p:blipFill>
        <p:spPr bwMode="auto">
          <a:xfrm>
            <a:off x="2514600" y="5486400"/>
            <a:ext cx="4495800" cy="1371600"/>
          </a:xfrm>
          <a:prstGeom prst="rect">
            <a:avLst/>
          </a:prstGeom>
          <a:noFill/>
        </p:spPr>
      </p:pic>
    </p:spTree>
  </p:cSld>
  <p:clrMapOvr>
    <a:masterClrMapping/>
  </p:clrMapOvr>
  <p:transition advClick="0" advTm="3000">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CC99FF"/>
            </a:gs>
            <a:gs pos="39999">
              <a:srgbClr val="6600CC"/>
            </a:gs>
            <a:gs pos="70000">
              <a:srgbClr val="CC99FF"/>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5000" b="1" dirty="0" smtClean="0">
                <a:ln w="10541" cmpd="sng">
                  <a:solidFill>
                    <a:srgbClr val="CC99FF"/>
                  </a:solidFill>
                  <a:prstDash val="solid"/>
                </a:ln>
                <a:solidFill>
                  <a:srgbClr val="7030A0"/>
                </a:solidFill>
                <a:effectLst>
                  <a:glow rad="101600">
                    <a:srgbClr val="9900CC"/>
                  </a:glow>
                </a:effectLst>
              </a:rPr>
              <a:t>Future</a:t>
            </a:r>
            <a:r>
              <a:rPr lang="en-US" sz="10000" dirty="0" smtClean="0">
                <a:effectLst>
                  <a:glow rad="101600">
                    <a:srgbClr val="CC99FF">
                      <a:alpha val="40000"/>
                    </a:srgbClr>
                  </a:glow>
                </a:effectLst>
              </a:rPr>
              <a:t> </a:t>
            </a:r>
            <a:endParaRPr lang="en-US" sz="10000" dirty="0">
              <a:effectLst>
                <a:glow rad="101600">
                  <a:srgbClr val="CC99FF">
                    <a:alpha val="40000"/>
                  </a:srgbClr>
                </a:glow>
              </a:effectLst>
            </a:endParaRPr>
          </a:p>
        </p:txBody>
      </p:sp>
      <p:sp>
        <p:nvSpPr>
          <p:cNvPr id="3" name="Content Placeholder 2"/>
          <p:cNvSpPr>
            <a:spLocks noGrp="1"/>
          </p:cNvSpPr>
          <p:nvPr>
            <p:ph idx="1"/>
          </p:nvPr>
        </p:nvSpPr>
        <p:spPr/>
        <p:txBody>
          <a:bodyPr>
            <a:normAutofit fontScale="92500" lnSpcReduction="20000"/>
          </a:bodyPr>
          <a:lstStyle/>
          <a:p>
            <a:r>
              <a:rPr lang="en-US" sz="2000" dirty="0" smtClean="0">
                <a:ln w="10160">
                  <a:solidFill>
                    <a:srgbClr val="7030A0"/>
                  </a:solidFill>
                  <a:prstDash val="solid"/>
                </a:ln>
                <a:solidFill>
                  <a:srgbClr val="9933FF"/>
                </a:solidFill>
                <a:effectLst>
                  <a:outerShdw blurRad="38100" dist="32000" dir="5400000" algn="tl">
                    <a:srgbClr val="000000">
                      <a:alpha val="30000"/>
                    </a:srgbClr>
                  </a:outerShdw>
                </a:effectLst>
                <a:latin typeface="Arial Rounded MT Bold" pitchFamily="34" charset="0"/>
              </a:rPr>
              <a:t>Parents will significantly increase DNA testing on embryos to screen for  faulty genes over the next decade, potentially in search of designer babies, a researcher predicts in the journal nature.</a:t>
            </a:r>
          </a:p>
          <a:p>
            <a:r>
              <a:rPr lang="en-US" sz="2000" dirty="0" smtClean="0">
                <a:ln w="10160">
                  <a:solidFill>
                    <a:srgbClr val="7030A0"/>
                  </a:solidFill>
                  <a:prstDash val="solid"/>
                </a:ln>
                <a:solidFill>
                  <a:srgbClr val="9933FF"/>
                </a:solidFill>
                <a:effectLst>
                  <a:outerShdw blurRad="38100" dist="32000" dir="5400000" algn="tl">
                    <a:srgbClr val="000000">
                      <a:alpha val="30000"/>
                    </a:srgbClr>
                  </a:outerShdw>
                </a:effectLst>
                <a:latin typeface="Arial Rounded MT Bold" pitchFamily="34" charset="0"/>
              </a:rPr>
              <a:t>While the high-tech crib experiments by Accenture Technology Labs and Intel Research aren't likely to be released as commercial products any time soon, they represent what could be the future of baby gear. </a:t>
            </a:r>
          </a:p>
          <a:p>
            <a:r>
              <a:rPr lang="en-US" sz="2000" dirty="0" smtClean="0">
                <a:ln w="10160">
                  <a:solidFill>
                    <a:srgbClr val="7030A0"/>
                  </a:solidFill>
                  <a:prstDash val="solid"/>
                </a:ln>
                <a:solidFill>
                  <a:srgbClr val="9933FF"/>
                </a:solidFill>
                <a:effectLst>
                  <a:outerShdw blurRad="38100" dist="32000" dir="5400000" algn="tl">
                    <a:srgbClr val="000000">
                      <a:alpha val="30000"/>
                    </a:srgbClr>
                  </a:outerShdw>
                </a:effectLst>
                <a:latin typeface="Arial Rounded MT Bold" pitchFamily="34" charset="0"/>
              </a:rPr>
              <a:t> The trend toward more advanced baby-gear design is the result of a confluence of trends, including cheaper tech as well as social networking.</a:t>
            </a:r>
          </a:p>
          <a:p>
            <a:r>
              <a:rPr lang="en-US" sz="2000" dirty="0" smtClean="0">
                <a:ln w="10160">
                  <a:solidFill>
                    <a:srgbClr val="7030A0"/>
                  </a:solidFill>
                  <a:prstDash val="solid"/>
                </a:ln>
                <a:solidFill>
                  <a:srgbClr val="9933FF"/>
                </a:solidFill>
                <a:effectLst>
                  <a:outerShdw blurRad="38100" dist="32000" dir="5400000" algn="tl">
                    <a:srgbClr val="000000">
                      <a:alpha val="30000"/>
                    </a:srgbClr>
                  </a:outerShdw>
                </a:effectLst>
                <a:latin typeface="Arial Rounded MT Bold" pitchFamily="34" charset="0"/>
              </a:rPr>
              <a:t>To compete on an increasingly crowded playing field, makers of infant furniture and gadgets will have to look beyond sophisticated forms and add sophisticated functions. </a:t>
            </a:r>
          </a:p>
          <a:p>
            <a:r>
              <a:rPr lang="en-US" sz="2000" dirty="0" smtClean="0">
                <a:ln w="10160">
                  <a:solidFill>
                    <a:srgbClr val="7030A0"/>
                  </a:solidFill>
                  <a:prstDash val="solid"/>
                </a:ln>
                <a:solidFill>
                  <a:srgbClr val="9933FF"/>
                </a:solidFill>
                <a:effectLst>
                  <a:outerShdw blurRad="38100" dist="32000" dir="5400000" algn="tl">
                    <a:srgbClr val="000000">
                      <a:alpha val="30000"/>
                    </a:srgbClr>
                  </a:outerShdw>
                </a:effectLst>
                <a:latin typeface="Arial Rounded MT Bold" pitchFamily="34" charset="0"/>
              </a:rPr>
              <a:t>New technologies may offer parents the</a:t>
            </a:r>
          </a:p>
          <a:p>
            <a:pPr>
              <a:buNone/>
            </a:pPr>
            <a:r>
              <a:rPr lang="en-US" sz="2000" dirty="0" smtClean="0">
                <a:ln w="10160">
                  <a:solidFill>
                    <a:srgbClr val="7030A0"/>
                  </a:solidFill>
                  <a:prstDash val="solid"/>
                </a:ln>
                <a:solidFill>
                  <a:srgbClr val="9933FF"/>
                </a:solidFill>
                <a:effectLst>
                  <a:outerShdw blurRad="38100" dist="32000" dir="5400000" algn="tl">
                    <a:srgbClr val="000000">
                      <a:alpha val="30000"/>
                    </a:srgbClr>
                  </a:outerShdw>
                </a:effectLst>
                <a:latin typeface="Arial Rounded MT Bold" pitchFamily="34" charset="0"/>
              </a:rPr>
              <a:t>      possibility to enhance their children</a:t>
            </a:r>
            <a:r>
              <a:rPr lang="en-US" sz="2000" b="1" dirty="0" smtClean="0"/>
              <a:t/>
            </a:r>
            <a:br>
              <a:rPr lang="en-US" sz="2000" b="1" dirty="0" smtClean="0"/>
            </a:br>
            <a:endParaRPr lang="en-US" sz="2000" dirty="0" smtClean="0"/>
          </a:p>
        </p:txBody>
      </p:sp>
      <p:pic>
        <p:nvPicPr>
          <p:cNvPr id="4102" name="Picture 6" descr="C:\Documents and Settings\All\Local Settings\Temporary Internet Files\Content.IE5\JUAEG07V\MP900387785[1].jpg"/>
          <p:cNvPicPr>
            <a:picLocks noChangeAspect="1" noChangeArrowheads="1"/>
          </p:cNvPicPr>
          <p:nvPr/>
        </p:nvPicPr>
        <p:blipFill>
          <a:blip r:embed="rId2" cstate="print">
            <a:grayscl/>
          </a:blip>
          <a:srcRect/>
          <a:stretch>
            <a:fillRect/>
          </a:stretch>
        </p:blipFill>
        <p:spPr bwMode="auto">
          <a:xfrm>
            <a:off x="6629400" y="5105400"/>
            <a:ext cx="2110154" cy="1524000"/>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Tree>
  </p:cSld>
  <p:clrMapOvr>
    <a:masterClrMapping/>
  </p:clrMapOvr>
  <p:transition advClick="0" advTm="3000">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par>
                                <p:cTn id="11" presetID="32" presetClass="emph" presetSubtype="0" fill="hold" nodeType="withEffect">
                                  <p:stCondLst>
                                    <p:cond delay="0"/>
                                  </p:stCondLst>
                                  <p:childTnLst>
                                    <p:animClr clrSpc="rgb">
                                      <p:cBhvr override="childStyle">
                                        <p:cTn id="12" dur="100" fill="hold"/>
                                        <p:tgtEl>
                                          <p:spTgt spid="4102"/>
                                        </p:tgtEl>
                                        <p:attrNameLst>
                                          <p:attrName>style.color</p:attrName>
                                        </p:attrNameLst>
                                      </p:cBhvr>
                                      <p:to>
                                        <a:schemeClr val="bg1"/>
                                      </p:to>
                                    </p:animClr>
                                    <p:animClr clrSpc="rgb">
                                      <p:cBhvr>
                                        <p:cTn id="13" dur="100" fill="hold"/>
                                        <p:tgtEl>
                                          <p:spTgt spid="4102"/>
                                        </p:tgtEl>
                                        <p:attrNameLst>
                                          <p:attrName>fillcolor</p:attrName>
                                        </p:attrNameLst>
                                      </p:cBhvr>
                                      <p:to>
                                        <a:schemeClr val="bg1"/>
                                      </p:to>
                                    </p:animClr>
                                    <p:set>
                                      <p:cBhvr>
                                        <p:cTn id="14" dur="100" fill="hold"/>
                                        <p:tgtEl>
                                          <p:spTgt spid="4102"/>
                                        </p:tgtEl>
                                        <p:attrNameLst>
                                          <p:attrName>fill.type</p:attrName>
                                        </p:attrNameLst>
                                      </p:cBhvr>
                                      <p:to>
                                        <p:strVal val="solid"/>
                                      </p:to>
                                    </p:set>
                                    <p:set>
                                      <p:cBhvr>
                                        <p:cTn id="15" dur="100" fill="hold"/>
                                        <p:tgtEl>
                                          <p:spTgt spid="4102"/>
                                        </p:tgtEl>
                                        <p:attrNameLst>
                                          <p:attrName>fill.on</p:attrName>
                                        </p:attrNameLst>
                                      </p:cBhvr>
                                      <p:to>
                                        <p:strVal val="true"/>
                                      </p:to>
                                    </p:set>
                                    <p:animRot by="120000">
                                      <p:cBhvr>
                                        <p:cTn id="16" dur="100" fill="hold">
                                          <p:stCondLst>
                                            <p:cond delay="0"/>
                                          </p:stCondLst>
                                        </p:cTn>
                                        <p:tgtEl>
                                          <p:spTgt spid="4102"/>
                                        </p:tgtEl>
                                        <p:attrNameLst>
                                          <p:attrName>r</p:attrName>
                                        </p:attrNameLst>
                                      </p:cBhvr>
                                    </p:animRot>
                                    <p:animRot by="-240000">
                                      <p:cBhvr>
                                        <p:cTn id="17" dur="200" fill="hold">
                                          <p:stCondLst>
                                            <p:cond delay="200"/>
                                          </p:stCondLst>
                                        </p:cTn>
                                        <p:tgtEl>
                                          <p:spTgt spid="4102"/>
                                        </p:tgtEl>
                                        <p:attrNameLst>
                                          <p:attrName>r</p:attrName>
                                        </p:attrNameLst>
                                      </p:cBhvr>
                                    </p:animRot>
                                    <p:animRot by="240000">
                                      <p:cBhvr>
                                        <p:cTn id="18" dur="200" fill="hold">
                                          <p:stCondLst>
                                            <p:cond delay="400"/>
                                          </p:stCondLst>
                                        </p:cTn>
                                        <p:tgtEl>
                                          <p:spTgt spid="4102"/>
                                        </p:tgtEl>
                                        <p:attrNameLst>
                                          <p:attrName>r</p:attrName>
                                        </p:attrNameLst>
                                      </p:cBhvr>
                                    </p:animRot>
                                    <p:animRot by="-240000">
                                      <p:cBhvr>
                                        <p:cTn id="19" dur="200" fill="hold">
                                          <p:stCondLst>
                                            <p:cond delay="600"/>
                                          </p:stCondLst>
                                        </p:cTn>
                                        <p:tgtEl>
                                          <p:spTgt spid="4102"/>
                                        </p:tgtEl>
                                        <p:attrNameLst>
                                          <p:attrName>r</p:attrName>
                                        </p:attrNameLst>
                                      </p:cBhvr>
                                    </p:animRot>
                                    <p:animRot by="120000">
                                      <p:cBhvr>
                                        <p:cTn id="20" dur="200" fill="hold">
                                          <p:stCondLst>
                                            <p:cond delay="800"/>
                                          </p:stCondLst>
                                        </p:cTn>
                                        <p:tgtEl>
                                          <p:spTgt spid="410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prstTxWarp prst="textWave1">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chemeClr val="bg1">
                      <a:lumMod val="95000"/>
                      <a:lumOff val="5000"/>
                    </a:schemeClr>
                  </a:solidFill>
                </a:ln>
                <a:solidFill>
                  <a:srgbClr val="FFC000"/>
                </a:solidFill>
                <a:effectLst>
                  <a:outerShdw blurRad="50800" dist="38100" dir="16200000" rotWithShape="0">
                    <a:prstClr val="black">
                      <a:alpha val="40000"/>
                    </a:prstClr>
                  </a:outerShdw>
                </a:effectLst>
              </a:rPr>
              <a:t>Ethical Issues</a:t>
            </a:r>
            <a:endParaRPr lang="en-US" b="1" dirty="0">
              <a:ln w="11430">
                <a:solidFill>
                  <a:schemeClr val="bg1">
                    <a:lumMod val="95000"/>
                    <a:lumOff val="5000"/>
                  </a:schemeClr>
                </a:solidFill>
              </a:ln>
              <a:solidFill>
                <a:srgbClr val="FFC000"/>
              </a:solidFill>
              <a:effectLst>
                <a:outerShdw blurRad="50800" dist="38100" dir="16200000" rotWithShape="0">
                  <a:prstClr val="black">
                    <a:alpha val="40000"/>
                  </a:prstClr>
                </a:outerShdw>
              </a:effectLst>
            </a:endParaRPr>
          </a:p>
        </p:txBody>
      </p:sp>
      <p:sp>
        <p:nvSpPr>
          <p:cNvPr id="3" name="Content Placeholder 2"/>
          <p:cNvSpPr>
            <a:spLocks noGrp="1"/>
          </p:cNvSpPr>
          <p:nvPr>
            <p:ph idx="1"/>
          </p:nvPr>
        </p:nvSpPr>
        <p:spPr/>
        <p:txBody>
          <a:bodyPr>
            <a:normAutofit fontScale="92500" lnSpcReduction="20000"/>
          </a:bodyPr>
          <a:lstStyle/>
          <a:p>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Today both genetic and reproductive sciences have come a long way since Hitler ruled Germany. We can now identify many genetic disorders (like Downs Syndrome and </a:t>
            </a: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TaySachs</a:t>
            </a: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disease) as well as physical traits such as gender before a child is even born. Using tests like amniocentesis and CVS (Chorionic </a:t>
            </a: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Villi</a:t>
            </a: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Sampling), doctors can detect birth defects in the unborn child and then parents can decide to abort the fetus</a:t>
            </a:r>
            <a:r>
              <a:rPr lang="en-US" dirty="0" smtClean="0"/>
              <a:t>.</a:t>
            </a:r>
            <a:endParaRPr lang="en-US" dirty="0"/>
          </a:p>
        </p:txBody>
      </p:sp>
    </p:spTree>
  </p:cSld>
  <p:clrMapOvr>
    <a:masterClrMapping/>
  </p:clrMapOvr>
  <p:transition advClick="0" advTm="3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xit" presetSubtype="0" accel="50000" fill="hold" grpId="0" nodeType="withEffect">
                                  <p:stCondLst>
                                    <p:cond delay="0"/>
                                  </p:stCondLst>
                                  <p:iterate type="lt">
                                    <p:tmPct val="50000"/>
                                  </p:iterate>
                                  <p:childTnLst>
                                    <p:anim calcmode="lin" valueType="num">
                                      <p:cBhvr>
                                        <p:cTn id="6" dur="1000">
                                          <p:stCondLst>
                                            <p:cond delay="0"/>
                                          </p:stCondLst>
                                        </p:cTn>
                                        <p:tgtEl>
                                          <p:spTgt spid="2"/>
                                        </p:tgtEl>
                                        <p:attrNameLst>
                                          <p:attrName>style.rotation</p:attrName>
                                        </p:attrNameLst>
                                      </p:cBhvr>
                                      <p:tavLst>
                                        <p:tav tm="0">
                                          <p:val>
                                            <p:fltVal val="0"/>
                                          </p:val>
                                        </p:tav>
                                        <p:tav tm="100000">
                                          <p:val>
                                            <p:fltVal val="45"/>
                                          </p:val>
                                        </p:tav>
                                      </p:tavLst>
                                    </p:anim>
                                    <p:anim calcmode="lin" valueType="num">
                                      <p:cBhvr>
                                        <p:cTn id="7" dur="1000">
                                          <p:stCondLst>
                                            <p:cond delay="0"/>
                                          </p:stCondLst>
                                        </p:cTn>
                                        <p:tgtEl>
                                          <p:spTgt spid="2"/>
                                        </p:tgtEl>
                                        <p:attrNameLst>
                                          <p:attrName>ppt_y</p:attrName>
                                        </p:attrNameLst>
                                      </p:cBhvr>
                                      <p:tavLst>
                                        <p:tav tm="0">
                                          <p:val>
                                            <p:strVal val="ppt_y"/>
                                          </p:val>
                                        </p:tav>
                                        <p:tav tm="100000">
                                          <p:val>
                                            <p:strVal val="ppt_y+1"/>
                                          </p:val>
                                        </p:tav>
                                      </p:tavLst>
                                    </p:anim>
                                    <p:set>
                                      <p:cBhvr>
                                        <p:cTn id="8" dur="1" fill="hold">
                                          <p:stCondLst>
                                            <p:cond delay="999"/>
                                          </p:stCondLst>
                                        </p:cTn>
                                        <p:tgtEl>
                                          <p:spTgt spid="2"/>
                                        </p:tgtEl>
                                        <p:attrNameLst>
                                          <p:attrName>style.visibility</p:attrName>
                                        </p:attrNameLst>
                                      </p:cBhvr>
                                      <p:to>
                                        <p:strVal val="hidden"/>
                                      </p:to>
                                    </p:set>
                                  </p:childTnLst>
                                </p:cTn>
                              </p:par>
                            </p:childTnLst>
                          </p:cTn>
                        </p:par>
                        <p:par>
                          <p:cTn id="9" fill="hold">
                            <p:stCondLst>
                              <p:cond delay="7000"/>
                            </p:stCondLst>
                            <p:childTnLst>
                              <p:par>
                                <p:cTn id="10" presetID="2" presetClass="entr" presetSubtype="1" fill="hold" grpId="1" nodeType="afterEffect">
                                  <p:stCondLst>
                                    <p:cond delay="0"/>
                                  </p:stCondLst>
                                  <p:iterate type="lt">
                                    <p:tmPct val="0"/>
                                  </p:iterate>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13000">
              <a:srgbClr val="006600"/>
            </a:gs>
            <a:gs pos="28000">
              <a:schemeClr val="accent1">
                <a:lumMod val="20000"/>
                <a:lumOff val="80000"/>
              </a:schemeClr>
            </a:gs>
            <a:gs pos="42999">
              <a:srgbClr val="009900"/>
            </a:gs>
            <a:gs pos="58000">
              <a:srgbClr val="92D050"/>
            </a:gs>
            <a:gs pos="72000">
              <a:srgbClr val="006600"/>
            </a:gs>
            <a:gs pos="87000">
              <a:schemeClr val="accent1">
                <a:lumMod val="60000"/>
                <a:lumOff val="40000"/>
              </a:schemeClr>
            </a:gs>
            <a:gs pos="100000">
              <a:srgbClr val="006600"/>
            </a:gs>
          </a:gsLst>
          <a:path path="rect">
            <a:fillToRect t="100000" r="100000"/>
          </a:path>
          <a:tileRect l="-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9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Cost</a:t>
            </a:r>
            <a:endParaRPr lang="en-US" sz="9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p:txBody>
          <a:bodyPr>
            <a:normAutofit/>
          </a:bodyPr>
          <a:lstStyle/>
          <a:p>
            <a:endParaRPr lang="en-US" sz="2400" dirty="0" smtClean="0"/>
          </a:p>
          <a:p>
            <a:endParaRPr lang="en-US" sz="2400" dirty="0" smtClean="0"/>
          </a:p>
          <a:p>
            <a:r>
              <a:rPr lang="en-US" sz="2400" dirty="0" smtClean="0">
                <a:latin typeface="Arial Rounded MT Bold" pitchFamily="34" charset="0"/>
              </a:rPr>
              <a:t>The average cost of PGD (Pre-implantation genetic diagnosis), including in-vitro fertilization, is $12,500 to $16,000. Some insurance companies have provided coverage for PGD to screen out serious genetic disorders, but most have to pay PGD costs out of their pockets. A recent study at New York University suggest the most people that participated in the study would not want genetic testing for enhancements such as athletic ability.</a:t>
            </a:r>
            <a:endParaRPr lang="en-US" sz="2400" dirty="0">
              <a:latin typeface="Arial Rounded MT Bold" pitchFamily="34" charset="0"/>
            </a:endParaRPr>
          </a:p>
        </p:txBody>
      </p:sp>
      <p:pic>
        <p:nvPicPr>
          <p:cNvPr id="6" name="Picture 5" descr="dollar-sign.jpg"/>
          <p:cNvPicPr>
            <a:picLocks noChangeAspect="1"/>
          </p:cNvPicPr>
          <p:nvPr/>
        </p:nvPicPr>
        <p:blipFill>
          <a:blip r:embed="rId2" cstate="print"/>
          <a:stretch>
            <a:fillRect/>
          </a:stretch>
        </p:blipFill>
        <p:spPr>
          <a:xfrm>
            <a:off x="7162800" y="214238"/>
            <a:ext cx="1583730" cy="2226359"/>
          </a:xfrm>
          <a:prstGeom prst="roundRect">
            <a:avLst>
              <a:gd name="adj" fmla="val 8594"/>
            </a:avLst>
          </a:prstGeom>
          <a:solidFill>
            <a:srgbClr val="FFFFFF">
              <a:shade val="85000"/>
            </a:srgbClr>
          </a:solidFill>
          <a:ln>
            <a:solidFill>
              <a:schemeClr val="bg1"/>
            </a:solidFill>
          </a:ln>
          <a:effectLst>
            <a:reflection blurRad="12700" stA="38000" endPos="28000" dist="5000" dir="5400000" sy="-100000" algn="bl" rotWithShape="0"/>
          </a:effectLst>
        </p:spPr>
      </p:pic>
      <p:pic>
        <p:nvPicPr>
          <p:cNvPr id="7" name="Picture 6" descr="dollar-sign.jpg"/>
          <p:cNvPicPr>
            <a:picLocks noChangeAspect="1"/>
          </p:cNvPicPr>
          <p:nvPr/>
        </p:nvPicPr>
        <p:blipFill>
          <a:blip r:embed="rId2" cstate="print"/>
          <a:stretch>
            <a:fillRect/>
          </a:stretch>
        </p:blipFill>
        <p:spPr>
          <a:xfrm>
            <a:off x="381000" y="152400"/>
            <a:ext cx="1659930" cy="2333478"/>
          </a:xfrm>
          <a:prstGeom prst="roundRect">
            <a:avLst>
              <a:gd name="adj" fmla="val 8594"/>
            </a:avLst>
          </a:prstGeom>
          <a:solidFill>
            <a:srgbClr val="FFFFFF">
              <a:shade val="85000"/>
            </a:srgbClr>
          </a:solidFill>
          <a:ln>
            <a:solidFill>
              <a:schemeClr val="bg1"/>
            </a:solidFill>
          </a:ln>
          <a:effectLst>
            <a:reflection blurRad="12700" stA="38000" endPos="28000" dist="5000" dir="5400000" sy="-100000" algn="bl" rotWithShape="0"/>
          </a:effectLst>
        </p:spPr>
      </p:pic>
    </p:spTree>
  </p:cSld>
  <p:clrMapOvr>
    <a:masterClrMapping/>
  </p:clrMapOvr>
  <p:transition advClick="0" advTm="3000">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1+#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522</TotalTime>
  <Words>1027</Words>
  <Application>Microsoft Office PowerPoint</Application>
  <PresentationFormat>On-screen Show (4:3)</PresentationFormat>
  <Paragraphs>59</Paragraphs>
  <Slides>12</Slides>
  <Notes>1</Notes>
  <HiddenSlides>0</HiddenSlides>
  <MMClips>1</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Theme1</vt:lpstr>
      <vt:lpstr>Designer  Babies</vt:lpstr>
      <vt:lpstr> Definition  </vt:lpstr>
      <vt:lpstr>History</vt:lpstr>
      <vt:lpstr> Benefits </vt:lpstr>
      <vt:lpstr>Negatives </vt:lpstr>
      <vt:lpstr>Current use</vt:lpstr>
      <vt:lpstr>Future </vt:lpstr>
      <vt:lpstr>Ethical Issues</vt:lpstr>
      <vt:lpstr>Cost</vt:lpstr>
      <vt:lpstr>Own Opinion </vt:lpstr>
      <vt:lpstr>Bibliography </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Designer Babies</dc:title>
  <dc:creator>mgmclassroom</dc:creator>
  <cp:lastModifiedBy> </cp:lastModifiedBy>
  <cp:revision>66</cp:revision>
  <dcterms:created xsi:type="dcterms:W3CDTF">2010-10-06T17:40:18Z</dcterms:created>
  <dcterms:modified xsi:type="dcterms:W3CDTF">2010-10-25T15:02:26Z</dcterms:modified>
</cp:coreProperties>
</file>